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82" r:id="rId6"/>
    <p:sldId id="259" r:id="rId7"/>
    <p:sldId id="260" r:id="rId8"/>
    <p:sldId id="261" r:id="rId9"/>
    <p:sldId id="262" r:id="rId10"/>
    <p:sldId id="263" r:id="rId11"/>
    <p:sldId id="296" r:id="rId12"/>
    <p:sldId id="284" r:id="rId13"/>
    <p:sldId id="303" r:id="rId14"/>
    <p:sldId id="315" r:id="rId15"/>
    <p:sldId id="335" r:id="rId16"/>
    <p:sldId id="350" r:id="rId17"/>
    <p:sldId id="351" r:id="rId18"/>
    <p:sldId id="353" r:id="rId19"/>
    <p:sldId id="354" r:id="rId20"/>
    <p:sldId id="355" r:id="rId21"/>
    <p:sldId id="337" r:id="rId22"/>
    <p:sldId id="320" r:id="rId23"/>
    <p:sldId id="339" r:id="rId24"/>
    <p:sldId id="273" r:id="rId25"/>
    <p:sldId id="340" r:id="rId26"/>
    <p:sldId id="289" r:id="rId27"/>
    <p:sldId id="347" r:id="rId28"/>
    <p:sldId id="346" r:id="rId29"/>
    <p:sldId id="356" r:id="rId30"/>
    <p:sldId id="349" r:id="rId31"/>
    <p:sldId id="321" r:id="rId32"/>
    <p:sldId id="272"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4AAE20E-2199-DF50-B079-DD121286D5DB}" name="Maaike Hermse" initials="MH" userId="Maaike Hermse" providerId="None"/>
  <p188:author id="{1C00C6A1-E7C6-56B7-E4C5-96B175A81D21}" name="ramajagerman" initials="ra" userId="S::ramajagerman_gmail.com#ext#@dealliantienl.onmicrosoft.com::8656bec1-eb89-400b-883a-95e7ea6b7d56" providerId="AD"/>
  <p188:author id="{133609B6-6AC9-10C2-8757-8D47D805A616}" name="Maaike Hermse" initials="MH" userId="S::maaike.hermse_talentvoortransitie.nl#ext#@dealliantienl.onmicrosoft.com::2e82dee5-24cf-434f-bbef-17a06fdd931c" providerId="AD"/>
  <p188:author id="{006CB2B8-FB8C-642E-4786-01C1EF05BC39}" name="kooymans.denice" initials="ko" userId="S::kooymans.denice_gmail.com#ext#@dealliantienl.onmicrosoft.com::af8fb5d3-634e-4eff-9d4a-5584770c63a9" providerId="AD"/>
  <p188:author id="{8796E4EB-712A-FC7C-4D12-41A616A8C82F}" name="leo.dijkema" initials="le" userId="S::leo.dijkema_gmail.com#ext#@dealliantienl.onmicrosoft.com::5a9b06b5-238a-4435-9676-109ff028c871" providerId="AD"/>
  <p188:author id="{A6B9E5F0-970D-05D4-B845-4CB93C4DDFC3}" name="Vlis, Thomas van der" initials="Tv" userId="S::tvandervlis@de-alliantie.nl::93be9f0c-9329-4c0a-b44f-b03db78472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oymans, Denice" initials="KD" lastIdx="11" clrIdx="0">
    <p:extLst>
      <p:ext uri="{19B8F6BF-5375-455C-9EA6-DF929625EA0E}">
        <p15:presenceInfo xmlns:p15="http://schemas.microsoft.com/office/powerpoint/2012/main" userId="S::dkooymans@de-alliantie.nl::7857069d-8e43-406c-a3cf-7c167bfaa6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8B2"/>
    <a:srgbClr val="7BB0A6"/>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2998F-D6E1-8046-B052-E39A71003087}" v="134" dt="2026-06-15T12:04:04.324"/>
    <p1510:client id="{8638F868-3004-9880-B1EA-0FACC7A2CE19}" v="2" dt="2026-06-15T17:46:35.9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mer" userId="S::jelmer_schreuder.email#ext#@dealliantienl.onmicrosoft.com::03ba6702-bfbe-4d80-9a35-be390908c702" providerId="AD" clId="Web-{8638F868-3004-9880-B1EA-0FACC7A2CE19}"/>
    <pc:docChg chg="modSld">
      <pc:chgData name="jelmer" userId="S::jelmer_schreuder.email#ext#@dealliantienl.onmicrosoft.com::03ba6702-bfbe-4d80-9a35-be390908c702" providerId="AD" clId="Web-{8638F868-3004-9880-B1EA-0FACC7A2CE19}" dt="2026-06-15T17:46:35.955" v="1" actId="20577"/>
      <pc:docMkLst>
        <pc:docMk/>
      </pc:docMkLst>
      <pc:sldChg chg="modSp">
        <pc:chgData name="jelmer" userId="S::jelmer_schreuder.email#ext#@dealliantienl.onmicrosoft.com::03ba6702-bfbe-4d80-9a35-be390908c702" providerId="AD" clId="Web-{8638F868-3004-9880-B1EA-0FACC7A2CE19}" dt="2026-06-15T17:46:35.955" v="1" actId="20577"/>
        <pc:sldMkLst>
          <pc:docMk/>
          <pc:sldMk cId="2333782810" sldId="284"/>
        </pc:sldMkLst>
        <pc:spChg chg="mod">
          <ac:chgData name="jelmer" userId="S::jelmer_schreuder.email#ext#@dealliantienl.onmicrosoft.com::03ba6702-bfbe-4d80-9a35-be390908c702" providerId="AD" clId="Web-{8638F868-3004-9880-B1EA-0FACC7A2CE19}" dt="2026-06-15T17:46:35.955" v="1" actId="20577"/>
          <ac:spMkLst>
            <pc:docMk/>
            <pc:sldMk cId="2333782810" sldId="284"/>
            <ac:spMk id="3" creationId="{CE8BBB44-E15D-1245-9F6C-08AFA074A9BB}"/>
          </ac:spMkLst>
        </pc:spChg>
      </pc:sldChg>
    </pc:docChg>
  </pc:docChgLst>
  <pc:docChgLst>
    <pc:chgData name="petervanherrewegen" userId="S::petervanherrewegen_me.com#ext#@dealliantienl.onmicrosoft.com::d0844220-1bb6-40f9-9002-8fdabb869765" providerId="AD" clId="Web-{17C303B6-D79F-463A-A275-DF29FEF54053}"/>
    <pc:docChg chg="addSld delSld modSld">
      <pc:chgData name="petervanherrewegen" userId="S::petervanherrewegen_me.com#ext#@dealliantienl.onmicrosoft.com::d0844220-1bb6-40f9-9002-8fdabb869765" providerId="AD" clId="Web-{17C303B6-D79F-463A-A275-DF29FEF54053}" dt="2026-06-01T21:15:27.802" v="7" actId="20577"/>
      <pc:docMkLst>
        <pc:docMk/>
      </pc:docMkLst>
      <pc:sldChg chg="modSp add">
        <pc:chgData name="petervanherrewegen" userId="S::petervanherrewegen_me.com#ext#@dealliantienl.onmicrosoft.com::d0844220-1bb6-40f9-9002-8fdabb869765" providerId="AD" clId="Web-{17C303B6-D79F-463A-A275-DF29FEF54053}" dt="2026-06-01T21:15:27.802" v="7" actId="20577"/>
        <pc:sldMkLst>
          <pc:docMk/>
          <pc:sldMk cId="437527193" sldId="354"/>
        </pc:sldMkLst>
        <pc:spChg chg="mod">
          <ac:chgData name="petervanherrewegen" userId="S::petervanherrewegen_me.com#ext#@dealliantienl.onmicrosoft.com::d0844220-1bb6-40f9-9002-8fdabb869765" providerId="AD" clId="Web-{17C303B6-D79F-463A-A275-DF29FEF54053}" dt="2026-06-01T21:15:27.802" v="7" actId="20577"/>
          <ac:spMkLst>
            <pc:docMk/>
            <pc:sldMk cId="437527193" sldId="354"/>
            <ac:spMk id="8" creationId="{EEDEF98C-F817-1B84-9748-A0DF8D01FA59}"/>
          </ac:spMkLst>
        </pc:spChg>
      </pc:sldChg>
      <pc:sldChg chg="add">
        <pc:chgData name="petervanherrewegen" userId="S::petervanherrewegen_me.com#ext#@dealliantienl.onmicrosoft.com::d0844220-1bb6-40f9-9002-8fdabb869765" providerId="AD" clId="Web-{17C303B6-D79F-463A-A275-DF29FEF54053}" dt="2026-06-01T21:14:53.973" v="1"/>
        <pc:sldMkLst>
          <pc:docMk/>
          <pc:sldMk cId="2672895322" sldId="355"/>
        </pc:sldMkLst>
      </pc:sldChg>
    </pc:docChg>
  </pc:docChgLst>
  <pc:docChgLst>
    <pc:chgData name="Vlis, Thomas van der" userId="93be9f0c-9329-4c0a-b44f-b03db7847233" providerId="ADAL" clId="{7EA550E4-105C-4742-9D1F-C7D48057CC54}"/>
    <pc:docChg chg="undo custSel addSld delSld modSld">
      <pc:chgData name="Vlis, Thomas van der" userId="93be9f0c-9329-4c0a-b44f-b03db7847233" providerId="ADAL" clId="{7EA550E4-105C-4742-9D1F-C7D48057CC54}" dt="2026-06-15T09:21:25.324" v="4391" actId="207"/>
      <pc:docMkLst>
        <pc:docMk/>
      </pc:docMkLst>
      <pc:sldChg chg="delSp mod">
        <pc:chgData name="Vlis, Thomas van der" userId="93be9f0c-9329-4c0a-b44f-b03db7847233" providerId="ADAL" clId="{7EA550E4-105C-4742-9D1F-C7D48057CC54}" dt="2026-06-01T13:34:21.945" v="386" actId="478"/>
        <pc:sldMkLst>
          <pc:docMk/>
          <pc:sldMk cId="2571786933" sldId="258"/>
        </pc:sldMkLst>
      </pc:sldChg>
      <pc:sldChg chg="delSp modSp mod">
        <pc:chgData name="Vlis, Thomas van der" userId="93be9f0c-9329-4c0a-b44f-b03db7847233" providerId="ADAL" clId="{7EA550E4-105C-4742-9D1F-C7D48057CC54}" dt="2026-06-02T18:53:49.829" v="1887" actId="20577"/>
        <pc:sldMkLst>
          <pc:docMk/>
          <pc:sldMk cId="2930666066" sldId="259"/>
        </pc:sldMkLst>
        <pc:spChg chg="mod">
          <ac:chgData name="Vlis, Thomas van der" userId="93be9f0c-9329-4c0a-b44f-b03db7847233" providerId="ADAL" clId="{7EA550E4-105C-4742-9D1F-C7D48057CC54}" dt="2026-06-02T18:53:49.829" v="1887" actId="20577"/>
          <ac:spMkLst>
            <pc:docMk/>
            <pc:sldMk cId="2930666066" sldId="259"/>
            <ac:spMk id="5" creationId="{AF44041F-074B-B243-B946-31C4DD499BAA}"/>
          </ac:spMkLst>
        </pc:spChg>
      </pc:sldChg>
      <pc:sldChg chg="delSp mod">
        <pc:chgData name="Vlis, Thomas van der" userId="93be9f0c-9329-4c0a-b44f-b03db7847233" providerId="ADAL" clId="{7EA550E4-105C-4742-9D1F-C7D48057CC54}" dt="2026-06-01T13:34:48.742" v="388" actId="478"/>
        <pc:sldMkLst>
          <pc:docMk/>
          <pc:sldMk cId="1161974241" sldId="260"/>
        </pc:sldMkLst>
      </pc:sldChg>
      <pc:sldChg chg="delSp modSp mod">
        <pc:chgData name="Vlis, Thomas van der" userId="93be9f0c-9329-4c0a-b44f-b03db7847233" providerId="ADAL" clId="{7EA550E4-105C-4742-9D1F-C7D48057CC54}" dt="2026-06-02T19:53:53.200" v="2549" actId="478"/>
        <pc:sldMkLst>
          <pc:docMk/>
          <pc:sldMk cId="3866907766" sldId="261"/>
        </pc:sldMkLst>
        <pc:spChg chg="mod">
          <ac:chgData name="Vlis, Thomas van der" userId="93be9f0c-9329-4c0a-b44f-b03db7847233" providerId="ADAL" clId="{7EA550E4-105C-4742-9D1F-C7D48057CC54}" dt="2026-06-01T13:39:53.767" v="739" actId="20577"/>
          <ac:spMkLst>
            <pc:docMk/>
            <pc:sldMk cId="3866907766" sldId="261"/>
            <ac:spMk id="3" creationId="{CE8BBB44-E15D-1245-9F6C-08AFA074A9BB}"/>
          </ac:spMkLst>
        </pc:spChg>
      </pc:sldChg>
      <pc:sldChg chg="addSp delSp modSp mod">
        <pc:chgData name="Vlis, Thomas van der" userId="93be9f0c-9329-4c0a-b44f-b03db7847233" providerId="ADAL" clId="{7EA550E4-105C-4742-9D1F-C7D48057CC54}" dt="2026-06-02T19:57:00.482" v="2558" actId="1076"/>
        <pc:sldMkLst>
          <pc:docMk/>
          <pc:sldMk cId="1804275372" sldId="262"/>
        </pc:sldMkLst>
        <pc:spChg chg="add mod">
          <ac:chgData name="Vlis, Thomas van der" userId="93be9f0c-9329-4c0a-b44f-b03db7847233" providerId="ADAL" clId="{7EA550E4-105C-4742-9D1F-C7D48057CC54}" dt="2026-06-02T19:57:00.482" v="2558" actId="1076"/>
          <ac:spMkLst>
            <pc:docMk/>
            <pc:sldMk cId="1804275372" sldId="262"/>
            <ac:spMk id="5" creationId="{E2DA97DB-624E-9864-42FB-32C1A1D2C16D}"/>
          </ac:spMkLst>
        </pc:spChg>
      </pc:sldChg>
      <pc:sldChg chg="delSp mod">
        <pc:chgData name="Vlis, Thomas van der" userId="93be9f0c-9329-4c0a-b44f-b03db7847233" providerId="ADAL" clId="{7EA550E4-105C-4742-9D1F-C7D48057CC54}" dt="2026-06-01T13:35:04.915" v="390" actId="478"/>
        <pc:sldMkLst>
          <pc:docMk/>
          <pc:sldMk cId="2710937709" sldId="263"/>
        </pc:sldMkLst>
      </pc:sldChg>
      <pc:sldChg chg="delSp modSp mod">
        <pc:chgData name="Vlis, Thomas van der" userId="93be9f0c-9329-4c0a-b44f-b03db7847233" providerId="ADAL" clId="{7EA550E4-105C-4742-9D1F-C7D48057CC54}" dt="2026-06-02T19:16:46.558" v="2548" actId="20577"/>
        <pc:sldMkLst>
          <pc:docMk/>
          <pc:sldMk cId="4056835732" sldId="272"/>
        </pc:sldMkLst>
        <pc:spChg chg="mod">
          <ac:chgData name="Vlis, Thomas van der" userId="93be9f0c-9329-4c0a-b44f-b03db7847233" providerId="ADAL" clId="{7EA550E4-105C-4742-9D1F-C7D48057CC54}" dt="2026-06-02T19:16:46.558" v="2548" actId="20577"/>
          <ac:spMkLst>
            <pc:docMk/>
            <pc:sldMk cId="4056835732" sldId="272"/>
            <ac:spMk id="3" creationId="{CE8BBB44-E15D-1245-9F6C-08AFA074A9BB}"/>
          </ac:spMkLst>
        </pc:spChg>
      </pc:sldChg>
      <pc:sldChg chg="delSp mod">
        <pc:chgData name="Vlis, Thomas van der" userId="93be9f0c-9329-4c0a-b44f-b03db7847233" providerId="ADAL" clId="{7EA550E4-105C-4742-9D1F-C7D48057CC54}" dt="2026-06-01T13:48:15.073" v="1399" actId="478"/>
        <pc:sldMkLst>
          <pc:docMk/>
          <pc:sldMk cId="1919330525" sldId="273"/>
        </pc:sldMkLst>
      </pc:sldChg>
      <pc:sldChg chg="delSp mod">
        <pc:chgData name="Vlis, Thomas van der" userId="93be9f0c-9329-4c0a-b44f-b03db7847233" providerId="ADAL" clId="{7EA550E4-105C-4742-9D1F-C7D48057CC54}" dt="2026-06-01T13:34:27.195" v="387" actId="478"/>
        <pc:sldMkLst>
          <pc:docMk/>
          <pc:sldMk cId="461526516" sldId="282"/>
        </pc:sldMkLst>
      </pc:sldChg>
      <pc:sldChg chg="delSp modSp mod">
        <pc:chgData name="Vlis, Thomas van der" userId="93be9f0c-9329-4c0a-b44f-b03db7847233" providerId="ADAL" clId="{7EA550E4-105C-4742-9D1F-C7D48057CC54}" dt="2026-06-15T09:20:44.256" v="4387" actId="20577"/>
        <pc:sldMkLst>
          <pc:docMk/>
          <pc:sldMk cId="2333782810" sldId="284"/>
        </pc:sldMkLst>
        <pc:spChg chg="mod">
          <ac:chgData name="Vlis, Thomas van der" userId="93be9f0c-9329-4c0a-b44f-b03db7847233" providerId="ADAL" clId="{7EA550E4-105C-4742-9D1F-C7D48057CC54}" dt="2026-06-15T09:20:44.256" v="4387" actId="20577"/>
          <ac:spMkLst>
            <pc:docMk/>
            <pc:sldMk cId="2333782810" sldId="284"/>
            <ac:spMk id="3" creationId="{CE8BBB44-E15D-1245-9F6C-08AFA074A9BB}"/>
          </ac:spMkLst>
        </pc:spChg>
      </pc:sldChg>
      <pc:sldChg chg="delSp modSp mod">
        <pc:chgData name="Vlis, Thomas van der" userId="93be9f0c-9329-4c0a-b44f-b03db7847233" providerId="ADAL" clId="{7EA550E4-105C-4742-9D1F-C7D48057CC54}" dt="2026-06-15T09:21:25.324" v="4391" actId="207"/>
        <pc:sldMkLst>
          <pc:docMk/>
          <pc:sldMk cId="3951024700" sldId="289"/>
        </pc:sldMkLst>
        <pc:spChg chg="mod">
          <ac:chgData name="Vlis, Thomas van der" userId="93be9f0c-9329-4c0a-b44f-b03db7847233" providerId="ADAL" clId="{7EA550E4-105C-4742-9D1F-C7D48057CC54}" dt="2026-06-15T09:21:25.324" v="4391" actId="207"/>
          <ac:spMkLst>
            <pc:docMk/>
            <pc:sldMk cId="3951024700" sldId="289"/>
            <ac:spMk id="6" creationId="{42A03657-4BF6-AC43-9F91-BA6DEDF94D09}"/>
          </ac:spMkLst>
        </pc:spChg>
        <pc:spChg chg="mod">
          <ac:chgData name="Vlis, Thomas van der" userId="93be9f0c-9329-4c0a-b44f-b03db7847233" providerId="ADAL" clId="{7EA550E4-105C-4742-9D1F-C7D48057CC54}" dt="2026-06-02T19:11:05.257" v="2351" actId="20577"/>
          <ac:spMkLst>
            <pc:docMk/>
            <pc:sldMk cId="3951024700" sldId="289"/>
            <ac:spMk id="10" creationId="{A11F6DBB-9262-3F10-9C80-6B30F5B282F3}"/>
          </ac:spMkLst>
        </pc:spChg>
      </pc:sldChg>
      <pc:sldChg chg="delSp mod">
        <pc:chgData name="Vlis, Thomas van der" userId="93be9f0c-9329-4c0a-b44f-b03db7847233" providerId="ADAL" clId="{7EA550E4-105C-4742-9D1F-C7D48057CC54}" dt="2026-06-01T13:35:09.166" v="391" actId="478"/>
        <pc:sldMkLst>
          <pc:docMk/>
          <pc:sldMk cId="1928728732" sldId="296"/>
        </pc:sldMkLst>
      </pc:sldChg>
      <pc:sldChg chg="delSp modSp mod">
        <pc:chgData name="Vlis, Thomas van der" userId="93be9f0c-9329-4c0a-b44f-b03db7847233" providerId="ADAL" clId="{7EA550E4-105C-4742-9D1F-C7D48057CC54}" dt="2026-06-02T19:04:23.946" v="2318" actId="478"/>
        <pc:sldMkLst>
          <pc:docMk/>
          <pc:sldMk cId="1832951763" sldId="303"/>
        </pc:sldMkLst>
        <pc:spChg chg="mod">
          <ac:chgData name="Vlis, Thomas van der" userId="93be9f0c-9329-4c0a-b44f-b03db7847233" providerId="ADAL" clId="{7EA550E4-105C-4742-9D1F-C7D48057CC54}" dt="2026-06-02T19:04:20.807" v="2317" actId="20577"/>
          <ac:spMkLst>
            <pc:docMk/>
            <pc:sldMk cId="1832951763" sldId="303"/>
            <ac:spMk id="3" creationId="{CE8BBB44-E15D-1245-9F6C-08AFA074A9BB}"/>
          </ac:spMkLst>
        </pc:spChg>
      </pc:sldChg>
      <pc:sldChg chg="delSp modSp mod">
        <pc:chgData name="Vlis, Thomas van der" userId="93be9f0c-9329-4c0a-b44f-b03db7847233" providerId="ADAL" clId="{7EA550E4-105C-4742-9D1F-C7D48057CC54}" dt="2026-06-02T19:06:17.437" v="2341" actId="20577"/>
        <pc:sldMkLst>
          <pc:docMk/>
          <pc:sldMk cId="1471490726" sldId="315"/>
        </pc:sldMkLst>
        <pc:spChg chg="mod">
          <ac:chgData name="Vlis, Thomas van der" userId="93be9f0c-9329-4c0a-b44f-b03db7847233" providerId="ADAL" clId="{7EA550E4-105C-4742-9D1F-C7D48057CC54}" dt="2026-06-02T19:06:17.437" v="2341" actId="20577"/>
          <ac:spMkLst>
            <pc:docMk/>
            <pc:sldMk cId="1471490726" sldId="315"/>
            <ac:spMk id="3" creationId="{CE8BBB44-E15D-1245-9F6C-08AFA074A9BB}"/>
          </ac:spMkLst>
        </pc:spChg>
        <pc:picChg chg="mod">
          <ac:chgData name="Vlis, Thomas van der" userId="93be9f0c-9329-4c0a-b44f-b03db7847233" providerId="ADAL" clId="{7EA550E4-105C-4742-9D1F-C7D48057CC54}" dt="2026-06-01T09:38:50.884" v="314" actId="1076"/>
          <ac:picMkLst>
            <pc:docMk/>
            <pc:sldMk cId="1471490726" sldId="315"/>
            <ac:picMk id="5" creationId="{2562512A-2E13-14E6-30AE-10828B112CF4}"/>
          </ac:picMkLst>
        </pc:picChg>
      </pc:sldChg>
      <pc:sldChg chg="delSp mod">
        <pc:chgData name="Vlis, Thomas van der" userId="93be9f0c-9329-4c0a-b44f-b03db7847233" providerId="ADAL" clId="{7EA550E4-105C-4742-9D1F-C7D48057CC54}" dt="2026-06-01T13:48:07.010" v="1397" actId="478"/>
        <pc:sldMkLst>
          <pc:docMk/>
          <pc:sldMk cId="2191642870" sldId="320"/>
        </pc:sldMkLst>
      </pc:sldChg>
      <pc:sldChg chg="delSp modSp mod">
        <pc:chgData name="Vlis, Thomas van der" userId="93be9f0c-9329-4c0a-b44f-b03db7847233" providerId="ADAL" clId="{7EA550E4-105C-4742-9D1F-C7D48057CC54}" dt="2026-06-15T08:22:25.509" v="4325" actId="20577"/>
        <pc:sldMkLst>
          <pc:docMk/>
          <pc:sldMk cId="1672571071" sldId="321"/>
        </pc:sldMkLst>
        <pc:spChg chg="mod">
          <ac:chgData name="Vlis, Thomas van der" userId="93be9f0c-9329-4c0a-b44f-b03db7847233" providerId="ADAL" clId="{7EA550E4-105C-4742-9D1F-C7D48057CC54}" dt="2026-06-09T11:56:16.682" v="4323" actId="20577"/>
          <ac:spMkLst>
            <pc:docMk/>
            <pc:sldMk cId="1672571071" sldId="321"/>
            <ac:spMk id="3" creationId="{FEE605FE-1BDD-F500-4983-C677DD8EB6DC}"/>
          </ac:spMkLst>
        </pc:spChg>
        <pc:spChg chg="mod">
          <ac:chgData name="Vlis, Thomas van der" userId="93be9f0c-9329-4c0a-b44f-b03db7847233" providerId="ADAL" clId="{7EA550E4-105C-4742-9D1F-C7D48057CC54}" dt="2026-06-15T08:22:25.509" v="4325" actId="20577"/>
          <ac:spMkLst>
            <pc:docMk/>
            <pc:sldMk cId="1672571071" sldId="321"/>
            <ac:spMk id="12" creationId="{56B57C98-C7B3-3601-DF09-9DA2D50C623E}"/>
          </ac:spMkLst>
        </pc:spChg>
      </pc:sldChg>
      <pc:sldChg chg="delSp mod">
        <pc:chgData name="Vlis, Thomas van der" userId="93be9f0c-9329-4c0a-b44f-b03db7847233" providerId="ADAL" clId="{7EA550E4-105C-4742-9D1F-C7D48057CC54}" dt="2026-06-01T13:47:22.269" v="1389" actId="478"/>
        <pc:sldMkLst>
          <pc:docMk/>
          <pc:sldMk cId="18059337" sldId="335"/>
        </pc:sldMkLst>
      </pc:sldChg>
      <pc:sldChg chg="delSp mod">
        <pc:chgData name="Vlis, Thomas van der" userId="93be9f0c-9329-4c0a-b44f-b03db7847233" providerId="ADAL" clId="{7EA550E4-105C-4742-9D1F-C7D48057CC54}" dt="2026-06-01T13:48:04.188" v="1396" actId="478"/>
        <pc:sldMkLst>
          <pc:docMk/>
          <pc:sldMk cId="1609670989" sldId="337"/>
        </pc:sldMkLst>
      </pc:sldChg>
      <pc:sldChg chg="delSp mod">
        <pc:chgData name="Vlis, Thomas van der" userId="93be9f0c-9329-4c0a-b44f-b03db7847233" providerId="ADAL" clId="{7EA550E4-105C-4742-9D1F-C7D48057CC54}" dt="2026-06-01T13:48:11.431" v="1398" actId="478"/>
        <pc:sldMkLst>
          <pc:docMk/>
          <pc:sldMk cId="3387677382" sldId="339"/>
        </pc:sldMkLst>
      </pc:sldChg>
      <pc:sldChg chg="delSp modSp mod">
        <pc:chgData name="Vlis, Thomas van der" userId="93be9f0c-9329-4c0a-b44f-b03db7847233" providerId="ADAL" clId="{7EA550E4-105C-4742-9D1F-C7D48057CC54}" dt="2026-06-02T19:09:23.683" v="2343" actId="207"/>
        <pc:sldMkLst>
          <pc:docMk/>
          <pc:sldMk cId="1111848852" sldId="340"/>
        </pc:sldMkLst>
        <pc:spChg chg="mod">
          <ac:chgData name="Vlis, Thomas van der" userId="93be9f0c-9329-4c0a-b44f-b03db7847233" providerId="ADAL" clId="{7EA550E4-105C-4742-9D1F-C7D48057CC54}" dt="2026-06-02T19:09:23.683" v="2343" actId="207"/>
          <ac:spMkLst>
            <pc:docMk/>
            <pc:sldMk cId="1111848852" sldId="340"/>
            <ac:spMk id="10" creationId="{75E6CC00-9DE3-4911-AC21-999D15CB4901}"/>
          </ac:spMkLst>
        </pc:spChg>
      </pc:sldChg>
      <pc:sldChg chg="delSp mod">
        <pc:chgData name="Vlis, Thomas van der" userId="93be9f0c-9329-4c0a-b44f-b03db7847233" providerId="ADAL" clId="{7EA550E4-105C-4742-9D1F-C7D48057CC54}" dt="2026-06-02T19:14:11.709" v="2542" actId="478"/>
        <pc:sldMkLst>
          <pc:docMk/>
          <pc:sldMk cId="1379521326" sldId="346"/>
        </pc:sldMkLst>
      </pc:sldChg>
      <pc:sldChg chg="delSp modSp mod">
        <pc:chgData name="Vlis, Thomas van der" userId="93be9f0c-9329-4c0a-b44f-b03db7847233" providerId="ADAL" clId="{7EA550E4-105C-4742-9D1F-C7D48057CC54}" dt="2026-06-02T19:13:41.659" v="2541" actId="478"/>
        <pc:sldMkLst>
          <pc:docMk/>
          <pc:sldMk cId="1786628415" sldId="347"/>
        </pc:sldMkLst>
        <pc:spChg chg="mod">
          <ac:chgData name="Vlis, Thomas van der" userId="93be9f0c-9329-4c0a-b44f-b03db7847233" providerId="ADAL" clId="{7EA550E4-105C-4742-9D1F-C7D48057CC54}" dt="2026-06-01T13:53:01.030" v="1878" actId="27636"/>
          <ac:spMkLst>
            <pc:docMk/>
            <pc:sldMk cId="1786628415" sldId="347"/>
            <ac:spMk id="8" creationId="{28DE9FBD-ECC1-49E4-847E-A74396CABDA8}"/>
          </ac:spMkLst>
        </pc:spChg>
      </pc:sldChg>
      <pc:sldChg chg="delSp modSp mod">
        <pc:chgData name="Vlis, Thomas van der" userId="93be9f0c-9329-4c0a-b44f-b03db7847233" providerId="ADAL" clId="{7EA550E4-105C-4742-9D1F-C7D48057CC54}" dt="2026-06-15T08:22:32.512" v="4326" actId="20577"/>
        <pc:sldMkLst>
          <pc:docMk/>
          <pc:sldMk cId="1136460441" sldId="349"/>
        </pc:sldMkLst>
        <pc:spChg chg="mod">
          <ac:chgData name="Vlis, Thomas van der" userId="93be9f0c-9329-4c0a-b44f-b03db7847233" providerId="ADAL" clId="{7EA550E4-105C-4742-9D1F-C7D48057CC54}" dt="2026-06-15T08:22:32.512" v="4326" actId="20577"/>
          <ac:spMkLst>
            <pc:docMk/>
            <pc:sldMk cId="1136460441" sldId="349"/>
            <ac:spMk id="9" creationId="{EBEB46F2-516C-5C2D-13EB-4EDDE28CF09E}"/>
          </ac:spMkLst>
        </pc:spChg>
      </pc:sldChg>
      <pc:sldChg chg="delSp mod">
        <pc:chgData name="Vlis, Thomas van der" userId="93be9f0c-9329-4c0a-b44f-b03db7847233" providerId="ADAL" clId="{7EA550E4-105C-4742-9D1F-C7D48057CC54}" dt="2026-06-01T13:47:25.031" v="1390" actId="478"/>
        <pc:sldMkLst>
          <pc:docMk/>
          <pc:sldMk cId="2989620618" sldId="350"/>
        </pc:sldMkLst>
      </pc:sldChg>
      <pc:sldChg chg="delSp mod">
        <pc:chgData name="Vlis, Thomas van der" userId="93be9f0c-9329-4c0a-b44f-b03db7847233" providerId="ADAL" clId="{7EA550E4-105C-4742-9D1F-C7D48057CC54}" dt="2026-06-01T13:47:26.777" v="1391" actId="478"/>
        <pc:sldMkLst>
          <pc:docMk/>
          <pc:sldMk cId="1469560438" sldId="351"/>
        </pc:sldMkLst>
      </pc:sldChg>
      <pc:sldChg chg="delSp mod">
        <pc:chgData name="Vlis, Thomas van der" userId="93be9f0c-9329-4c0a-b44f-b03db7847233" providerId="ADAL" clId="{7EA550E4-105C-4742-9D1F-C7D48057CC54}" dt="2026-06-01T13:47:29.949" v="1392" actId="478"/>
        <pc:sldMkLst>
          <pc:docMk/>
          <pc:sldMk cId="4162100040" sldId="353"/>
        </pc:sldMkLst>
      </pc:sldChg>
      <pc:sldChg chg="delSp modSp mod">
        <pc:chgData name="Vlis, Thomas van der" userId="93be9f0c-9329-4c0a-b44f-b03db7847233" providerId="ADAL" clId="{7EA550E4-105C-4742-9D1F-C7D48057CC54}" dt="2026-06-15T08:23:13.706" v="4350" actId="478"/>
        <pc:sldMkLst>
          <pc:docMk/>
          <pc:sldMk cId="437527193" sldId="354"/>
        </pc:sldMkLst>
        <pc:spChg chg="del">
          <ac:chgData name="Vlis, Thomas van der" userId="93be9f0c-9329-4c0a-b44f-b03db7847233" providerId="ADAL" clId="{7EA550E4-105C-4742-9D1F-C7D48057CC54}" dt="2026-06-15T08:23:13.706" v="4350" actId="478"/>
          <ac:spMkLst>
            <pc:docMk/>
            <pc:sldMk cId="437527193" sldId="354"/>
            <ac:spMk id="3" creationId="{34933B72-7AC9-BBAD-F610-0EFCA9F20060}"/>
          </ac:spMkLst>
        </pc:spChg>
        <pc:spChg chg="mod">
          <ac:chgData name="Vlis, Thomas van der" userId="93be9f0c-9329-4c0a-b44f-b03db7847233" providerId="ADAL" clId="{7EA550E4-105C-4742-9D1F-C7D48057CC54}" dt="2026-06-15T08:23:10.239" v="4349" actId="20577"/>
          <ac:spMkLst>
            <pc:docMk/>
            <pc:sldMk cId="437527193" sldId="354"/>
            <ac:spMk id="8" creationId="{EEDEF98C-F817-1B84-9748-A0DF8D01FA59}"/>
          </ac:spMkLst>
        </pc:spChg>
      </pc:sldChg>
      <pc:sldChg chg="delSp mod">
        <pc:chgData name="Vlis, Thomas van der" userId="93be9f0c-9329-4c0a-b44f-b03db7847233" providerId="ADAL" clId="{7EA550E4-105C-4742-9D1F-C7D48057CC54}" dt="2026-06-15T08:20:44.760" v="4324" actId="478"/>
        <pc:sldMkLst>
          <pc:docMk/>
          <pc:sldMk cId="2672895322" sldId="355"/>
        </pc:sldMkLst>
        <pc:spChg chg="del">
          <ac:chgData name="Vlis, Thomas van der" userId="93be9f0c-9329-4c0a-b44f-b03db7847233" providerId="ADAL" clId="{7EA550E4-105C-4742-9D1F-C7D48057CC54}" dt="2026-06-15T08:20:44.760" v="4324" actId="478"/>
          <ac:spMkLst>
            <pc:docMk/>
            <pc:sldMk cId="2672895322" sldId="355"/>
            <ac:spMk id="3" creationId="{6C7AD5E8-BB57-C72B-06C8-1A686756D829}"/>
          </ac:spMkLst>
        </pc:spChg>
      </pc:sldChg>
      <pc:sldChg chg="addSp modSp add mod">
        <pc:chgData name="Vlis, Thomas van der" userId="93be9f0c-9329-4c0a-b44f-b03db7847233" providerId="ADAL" clId="{7EA550E4-105C-4742-9D1F-C7D48057CC54}" dt="2026-06-09T11:54:42.871" v="4127" actId="27636"/>
        <pc:sldMkLst>
          <pc:docMk/>
          <pc:sldMk cId="14699387" sldId="356"/>
        </pc:sldMkLst>
        <pc:spChg chg="mod">
          <ac:chgData name="Vlis, Thomas van der" userId="93be9f0c-9329-4c0a-b44f-b03db7847233" providerId="ADAL" clId="{7EA550E4-105C-4742-9D1F-C7D48057CC54}" dt="2026-06-09T11:54:42.871" v="4127" actId="27636"/>
          <ac:spMkLst>
            <pc:docMk/>
            <pc:sldMk cId="14699387" sldId="356"/>
            <ac:spMk id="6" creationId="{8527C28D-58B8-25F9-2847-D497EA5DC6AF}"/>
          </ac:spMkLst>
        </pc:spChg>
      </pc:sldChg>
    </pc:docChg>
  </pc:docChgLst>
  <pc:docChgLst>
    <pc:chgData name="marcbloemendaal1" userId="S::marcbloemendaal1_gmail.com#ext#@dealliantienl.onmicrosoft.com::492a1ef8-de94-4d0f-a5ff-f9e605200032" providerId="AD" clId="Web-{66FE53DC-B4CA-AC53-C4B1-8119E62FC858}"/>
    <pc:docChg chg="modSld">
      <pc:chgData name="marcbloemendaal1" userId="S::marcbloemendaal1_gmail.com#ext#@dealliantienl.onmicrosoft.com::492a1ef8-de94-4d0f-a5ff-f9e605200032" providerId="AD" clId="Web-{66FE53DC-B4CA-AC53-C4B1-8119E62FC858}" dt="2026-06-01T20:29:32.240" v="35" actId="1076"/>
      <pc:docMkLst>
        <pc:docMk/>
      </pc:docMkLst>
      <pc:sldChg chg="addSp delSp modSp">
        <pc:chgData name="marcbloemendaal1" userId="S::marcbloemendaal1_gmail.com#ext#@dealliantienl.onmicrosoft.com::492a1ef8-de94-4d0f-a5ff-f9e605200032" providerId="AD" clId="Web-{66FE53DC-B4CA-AC53-C4B1-8119E62FC858}" dt="2026-06-01T20:29:32.240" v="35" actId="1076"/>
        <pc:sldMkLst>
          <pc:docMk/>
          <pc:sldMk cId="1804275372" sldId="262"/>
        </pc:sldMkLst>
      </pc:sldChg>
    </pc:docChg>
  </pc:docChgLst>
  <pc:docChgLst>
    <pc:chgData name="marcbloemendaal1" userId="S::marcbloemendaal1_gmail.com#ext#@dealliantienl.onmicrosoft.com::492a1ef8-de94-4d0f-a5ff-f9e605200032" providerId="AD" clId="Web-{15B2998F-D6E1-8046-B052-E39A71003087}"/>
    <pc:docChg chg="modSld">
      <pc:chgData name="marcbloemendaal1" userId="S::marcbloemendaal1_gmail.com#ext#@dealliantienl.onmicrosoft.com::492a1ef8-de94-4d0f-a5ff-f9e605200032" providerId="AD" clId="Web-{15B2998F-D6E1-8046-B052-E39A71003087}" dt="2026-06-15T12:04:04.324" v="132" actId="1076"/>
      <pc:docMkLst>
        <pc:docMk/>
      </pc:docMkLst>
      <pc:sldChg chg="addSp modSp">
        <pc:chgData name="marcbloemendaal1" userId="S::marcbloemendaal1_gmail.com#ext#@dealliantienl.onmicrosoft.com::492a1ef8-de94-4d0f-a5ff-f9e605200032" providerId="AD" clId="Web-{15B2998F-D6E1-8046-B052-E39A71003087}" dt="2026-06-15T12:04:04.324" v="132" actId="1076"/>
        <pc:sldMkLst>
          <pc:docMk/>
          <pc:sldMk cId="1379521326" sldId="346"/>
        </pc:sldMkLst>
        <pc:spChg chg="mod">
          <ac:chgData name="marcbloemendaal1" userId="S::marcbloemendaal1_gmail.com#ext#@dealliantienl.onmicrosoft.com::492a1ef8-de94-4d0f-a5ff-f9e605200032" providerId="AD" clId="Web-{15B2998F-D6E1-8046-B052-E39A71003087}" dt="2026-06-15T12:03:40.290" v="131" actId="20577"/>
          <ac:spMkLst>
            <pc:docMk/>
            <pc:sldMk cId="1379521326" sldId="346"/>
            <ac:spMk id="6" creationId="{D675752C-728B-2323-3315-68D41AAAC900}"/>
          </ac:spMkLst>
        </pc:spChg>
        <pc:picChg chg="add mod">
          <ac:chgData name="marcbloemendaal1" userId="S::marcbloemendaal1_gmail.com#ext#@dealliantienl.onmicrosoft.com::492a1ef8-de94-4d0f-a5ff-f9e605200032" providerId="AD" clId="Web-{15B2998F-D6E1-8046-B052-E39A71003087}" dt="2026-06-15T12:04:04.324" v="132" actId="1076"/>
          <ac:picMkLst>
            <pc:docMk/>
            <pc:sldMk cId="1379521326" sldId="346"/>
            <ac:picMk id="3" creationId="{93E85C9A-9CE6-33C8-47F4-1D22157C6EA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herrie\Dropbox\Buurtstroom\2025\260419_overzicht_centr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errie\Dropbox\Buurtstroom\2025\260419_overzicht_centra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herrie\Dropbox\Buurtstroom\2025\260419_overzicht_central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Resultaat</a:t>
            </a:r>
            <a:r>
              <a:rPr lang="nl-NL" baseline="0"/>
              <a:t> centrales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1"/>
          <c:order val="0"/>
          <c:tx>
            <c:strRef>
              <c:f>Exact!$D$55</c:f>
              <c:strCache>
                <c:ptCount val="1"/>
                <c:pt idx="0">
                  <c:v>Opbrengst</c:v>
                </c:pt>
              </c:strCache>
            </c:strRef>
          </c:tx>
          <c:spPr>
            <a:solidFill>
              <a:schemeClr val="accent3"/>
            </a:solidFill>
            <a:ln>
              <a:noFill/>
            </a:ln>
            <a:effectLst/>
          </c:spPr>
          <c:invertIfNegative val="0"/>
          <c:cat>
            <c:numRef>
              <c:f>Exact!$E$54:$H$54</c:f>
              <c:numCache>
                <c:formatCode>General</c:formatCode>
                <c:ptCount val="4"/>
                <c:pt idx="0">
                  <c:v>2022</c:v>
                </c:pt>
                <c:pt idx="1">
                  <c:v>2023</c:v>
                </c:pt>
                <c:pt idx="2">
                  <c:v>2024</c:v>
                </c:pt>
                <c:pt idx="3">
                  <c:v>2025</c:v>
                </c:pt>
              </c:numCache>
            </c:numRef>
          </c:cat>
          <c:val>
            <c:numRef>
              <c:f>Exact!$E$55:$H$55</c:f>
              <c:numCache>
                <c:formatCode>#,##0</c:formatCode>
                <c:ptCount val="4"/>
                <c:pt idx="0">
                  <c:v>58355.53</c:v>
                </c:pt>
                <c:pt idx="1">
                  <c:v>62058.03</c:v>
                </c:pt>
                <c:pt idx="2">
                  <c:v>20801.55</c:v>
                </c:pt>
                <c:pt idx="3">
                  <c:v>24761.250000000004</c:v>
                </c:pt>
              </c:numCache>
            </c:numRef>
          </c:val>
          <c:extLst>
            <c:ext xmlns:c16="http://schemas.microsoft.com/office/drawing/2014/chart" uri="{C3380CC4-5D6E-409C-BE32-E72D297353CC}">
              <c16:uniqueId val="{00000000-6A9A-FE48-B2DF-A1EBEB73CBB2}"/>
            </c:ext>
          </c:extLst>
        </c:ser>
        <c:ser>
          <c:idx val="2"/>
          <c:order val="1"/>
          <c:tx>
            <c:strRef>
              <c:f>Exact!$D$56</c:f>
              <c:strCache>
                <c:ptCount val="1"/>
                <c:pt idx="0">
                  <c:v>Kosten</c:v>
                </c:pt>
              </c:strCache>
            </c:strRef>
          </c:tx>
          <c:spPr>
            <a:solidFill>
              <a:schemeClr val="accent5"/>
            </a:solidFill>
            <a:ln>
              <a:noFill/>
            </a:ln>
            <a:effectLst/>
          </c:spPr>
          <c:invertIfNegative val="0"/>
          <c:cat>
            <c:numRef>
              <c:f>Exact!$E$54:$H$54</c:f>
              <c:numCache>
                <c:formatCode>General</c:formatCode>
                <c:ptCount val="4"/>
                <c:pt idx="0">
                  <c:v>2022</c:v>
                </c:pt>
                <c:pt idx="1">
                  <c:v>2023</c:v>
                </c:pt>
                <c:pt idx="2">
                  <c:v>2024</c:v>
                </c:pt>
                <c:pt idx="3">
                  <c:v>2025</c:v>
                </c:pt>
              </c:numCache>
            </c:numRef>
          </c:cat>
          <c:val>
            <c:numRef>
              <c:f>Exact!$E$56:$H$56</c:f>
              <c:numCache>
                <c:formatCode>#,##0</c:formatCode>
                <c:ptCount val="4"/>
                <c:pt idx="0">
                  <c:v>16240.31</c:v>
                </c:pt>
                <c:pt idx="1">
                  <c:v>17530.349999999999</c:v>
                </c:pt>
                <c:pt idx="2">
                  <c:v>21051.97</c:v>
                </c:pt>
                <c:pt idx="3">
                  <c:v>20898.439999999999</c:v>
                </c:pt>
              </c:numCache>
            </c:numRef>
          </c:val>
          <c:extLst>
            <c:ext xmlns:c16="http://schemas.microsoft.com/office/drawing/2014/chart" uri="{C3380CC4-5D6E-409C-BE32-E72D297353CC}">
              <c16:uniqueId val="{00000001-6A9A-FE48-B2DF-A1EBEB73CBB2}"/>
            </c:ext>
          </c:extLst>
        </c:ser>
        <c:ser>
          <c:idx val="3"/>
          <c:order val="2"/>
          <c:tx>
            <c:strRef>
              <c:f>Exact!$D$57</c:f>
              <c:strCache>
                <c:ptCount val="1"/>
                <c:pt idx="0">
                  <c:v>Resultaat</c:v>
                </c:pt>
              </c:strCache>
            </c:strRef>
          </c:tx>
          <c:spPr>
            <a:solidFill>
              <a:schemeClr val="accent1">
                <a:lumMod val="60000"/>
              </a:schemeClr>
            </a:solidFill>
            <a:ln>
              <a:noFill/>
            </a:ln>
            <a:effectLst/>
          </c:spPr>
          <c:invertIfNegative val="0"/>
          <c:cat>
            <c:numRef>
              <c:f>Exact!$E$54:$H$54</c:f>
              <c:numCache>
                <c:formatCode>General</c:formatCode>
                <c:ptCount val="4"/>
                <c:pt idx="0">
                  <c:v>2022</c:v>
                </c:pt>
                <c:pt idx="1">
                  <c:v>2023</c:v>
                </c:pt>
                <c:pt idx="2">
                  <c:v>2024</c:v>
                </c:pt>
                <c:pt idx="3">
                  <c:v>2025</c:v>
                </c:pt>
              </c:numCache>
            </c:numRef>
          </c:cat>
          <c:val>
            <c:numRef>
              <c:f>Exact!$E$57:$H$57</c:f>
              <c:numCache>
                <c:formatCode>#,##0</c:formatCode>
                <c:ptCount val="4"/>
                <c:pt idx="0">
                  <c:v>42115.22</c:v>
                </c:pt>
                <c:pt idx="1">
                  <c:v>44527.68</c:v>
                </c:pt>
                <c:pt idx="2">
                  <c:v>-250.42000000000189</c:v>
                </c:pt>
                <c:pt idx="3">
                  <c:v>3862.8100000000049</c:v>
                </c:pt>
              </c:numCache>
            </c:numRef>
          </c:val>
          <c:extLst>
            <c:ext xmlns:c16="http://schemas.microsoft.com/office/drawing/2014/chart" uri="{C3380CC4-5D6E-409C-BE32-E72D297353CC}">
              <c16:uniqueId val="{00000002-6A9A-FE48-B2DF-A1EBEB73CBB2}"/>
            </c:ext>
          </c:extLst>
        </c:ser>
        <c:dLbls>
          <c:showLegendKey val="0"/>
          <c:showVal val="0"/>
          <c:showCatName val="0"/>
          <c:showSerName val="0"/>
          <c:showPercent val="0"/>
          <c:showBubbleSize val="0"/>
        </c:dLbls>
        <c:gapWidth val="219"/>
        <c:overlap val="-27"/>
        <c:axId val="456731584"/>
        <c:axId val="679142144"/>
      </c:barChart>
      <c:catAx>
        <c:axId val="45673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79142144"/>
        <c:crosses val="autoZero"/>
        <c:auto val="1"/>
        <c:lblAlgn val="ctr"/>
        <c:lblOffset val="100"/>
        <c:noMultiLvlLbl val="0"/>
      </c:catAx>
      <c:valAx>
        <c:axId val="679142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5673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Gemiddeld gewogen </a:t>
            </a:r>
            <a:r>
              <a:rPr lang="nl-NL" err="1"/>
              <a:t>teruglevering</a:t>
            </a:r>
            <a:r>
              <a:rPr lang="nl-NL" baseline="0"/>
              <a:t> tarief</a:t>
            </a:r>
          </a:p>
          <a:p>
            <a:pPr>
              <a:defRPr/>
            </a:pPr>
            <a:r>
              <a:rPr lang="nl-NL" baseline="0" err="1"/>
              <a:t>ct</a:t>
            </a:r>
            <a:r>
              <a:rPr lang="nl-NL" baseline="0"/>
              <a:t>/kWh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2763648293963253"/>
          <c:y val="0.16936073059360732"/>
          <c:w val="0.84180796150481196"/>
          <c:h val="0.72507640312084276"/>
        </c:manualLayout>
      </c:layout>
      <c:barChart>
        <c:barDir val="col"/>
        <c:grouping val="clustered"/>
        <c:varyColors val="0"/>
        <c:ser>
          <c:idx val="1"/>
          <c:order val="0"/>
          <c:tx>
            <c:strRef>
              <c:f>Exact!$D$63</c:f>
              <c:strCache>
                <c:ptCount val="1"/>
                <c:pt idx="0">
                  <c:v>gewogen gemiddeld tarief</c:v>
                </c:pt>
              </c:strCache>
            </c:strRef>
          </c:tx>
          <c:spPr>
            <a:solidFill>
              <a:schemeClr val="accent3"/>
            </a:solidFill>
            <a:ln>
              <a:noFill/>
            </a:ln>
            <a:effectLst/>
          </c:spPr>
          <c:invertIfNegative val="0"/>
          <c:cat>
            <c:numRef>
              <c:f>Exact!$E$62:$H$62</c:f>
              <c:numCache>
                <c:formatCode>General</c:formatCode>
                <c:ptCount val="4"/>
                <c:pt idx="0">
                  <c:v>2022</c:v>
                </c:pt>
                <c:pt idx="1">
                  <c:v>2023</c:v>
                </c:pt>
                <c:pt idx="2">
                  <c:v>2024</c:v>
                </c:pt>
                <c:pt idx="3">
                  <c:v>2025</c:v>
                </c:pt>
              </c:numCache>
            </c:numRef>
          </c:cat>
          <c:val>
            <c:numRef>
              <c:f>Exact!$E$63:$H$63</c:f>
              <c:numCache>
                <c:formatCode>General</c:formatCode>
                <c:ptCount val="4"/>
                <c:pt idx="0">
                  <c:v>11.353019999999999</c:v>
                </c:pt>
                <c:pt idx="1">
                  <c:v>5.48834</c:v>
                </c:pt>
                <c:pt idx="2">
                  <c:v>6.1706599999999998</c:v>
                </c:pt>
                <c:pt idx="3">
                  <c:v>3.2710605890917241</c:v>
                </c:pt>
              </c:numCache>
            </c:numRef>
          </c:val>
          <c:extLst>
            <c:ext xmlns:c16="http://schemas.microsoft.com/office/drawing/2014/chart" uri="{C3380CC4-5D6E-409C-BE32-E72D297353CC}">
              <c16:uniqueId val="{00000000-2D90-8C4A-8F4B-B37651F419E1}"/>
            </c:ext>
          </c:extLst>
        </c:ser>
        <c:dLbls>
          <c:showLegendKey val="0"/>
          <c:showVal val="0"/>
          <c:showCatName val="0"/>
          <c:showSerName val="0"/>
          <c:showPercent val="0"/>
          <c:showBubbleSize val="0"/>
        </c:dLbls>
        <c:gapWidth val="219"/>
        <c:overlap val="-27"/>
        <c:axId val="456731584"/>
        <c:axId val="679142144"/>
      </c:barChart>
      <c:catAx>
        <c:axId val="45673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79142144"/>
        <c:crosses val="autoZero"/>
        <c:auto val="1"/>
        <c:lblAlgn val="ctr"/>
        <c:lblOffset val="100"/>
        <c:noMultiLvlLbl val="0"/>
      </c:catAx>
      <c:valAx>
        <c:axId val="67914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56731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Kosten Buurtstroom 2025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spPr>
            <a:solidFill>
              <a:schemeClr val="accent1"/>
            </a:solidFill>
            <a:ln>
              <a:noFill/>
            </a:ln>
            <a:effectLst/>
          </c:spPr>
          <c:invertIfNegative val="0"/>
          <c:cat>
            <c:strRef>
              <c:f>Exact!$A$71:$A$84</c:f>
              <c:strCache>
                <c:ptCount val="14"/>
                <c:pt idx="0">
                  <c:v>Overige kosten</c:v>
                </c:pt>
                <c:pt idx="1">
                  <c:v>Administratie</c:v>
                </c:pt>
                <c:pt idx="2">
                  <c:v>Representatie</c:v>
                </c:pt>
                <c:pt idx="3">
                  <c:v>Aansprakelijkheid verzekering</c:v>
                </c:pt>
                <c:pt idx="4">
                  <c:v>Bankkosten</c:v>
                </c:pt>
                <c:pt idx="5">
                  <c:v>Contributie (Energie Samen, Energie van Utrecht, ...)</c:v>
                </c:pt>
                <c:pt idx="6">
                  <c:v>AVB Verzekering</c:v>
                </c:pt>
                <c:pt idx="7">
                  <c:v>Website</c:v>
                </c:pt>
                <c:pt idx="8">
                  <c:v>Ledenadministratie</c:v>
                </c:pt>
                <c:pt idx="9">
                  <c:v>Verzekering</c:v>
                </c:pt>
                <c:pt idx="10">
                  <c:v>Financiele administratie</c:v>
                </c:pt>
                <c:pt idx="11">
                  <c:v>Monitoring</c:v>
                </c:pt>
                <c:pt idx="12">
                  <c:v>Operatie (uitbesteed)</c:v>
                </c:pt>
                <c:pt idx="13">
                  <c:v>Incidenteel onderhoud (bv scope 12)</c:v>
                </c:pt>
              </c:strCache>
            </c:strRef>
          </c:cat>
          <c:val>
            <c:numRef>
              <c:f>Exact!$B$71:$B$84</c:f>
              <c:numCache>
                <c:formatCode>#,##0</c:formatCode>
                <c:ptCount val="14"/>
                <c:pt idx="0">
                  <c:v>45</c:v>
                </c:pt>
                <c:pt idx="1">
                  <c:v>120.82</c:v>
                </c:pt>
                <c:pt idx="2">
                  <c:v>256.18</c:v>
                </c:pt>
                <c:pt idx="3">
                  <c:v>556.6</c:v>
                </c:pt>
                <c:pt idx="4">
                  <c:v>724</c:v>
                </c:pt>
                <c:pt idx="5">
                  <c:v>747.8900000000001</c:v>
                </c:pt>
                <c:pt idx="6">
                  <c:v>847.62999999999977</c:v>
                </c:pt>
                <c:pt idx="7">
                  <c:v>2293.87</c:v>
                </c:pt>
                <c:pt idx="8">
                  <c:v>3097</c:v>
                </c:pt>
                <c:pt idx="9">
                  <c:v>3849.8100000000004</c:v>
                </c:pt>
                <c:pt idx="10">
                  <c:v>3943.67</c:v>
                </c:pt>
                <c:pt idx="11">
                  <c:v>10907.5</c:v>
                </c:pt>
                <c:pt idx="12">
                  <c:v>14040</c:v>
                </c:pt>
                <c:pt idx="13">
                  <c:v>15784.59</c:v>
                </c:pt>
              </c:numCache>
            </c:numRef>
          </c:val>
          <c:extLst>
            <c:ext xmlns:c16="http://schemas.microsoft.com/office/drawing/2014/chart" uri="{C3380CC4-5D6E-409C-BE32-E72D297353CC}">
              <c16:uniqueId val="{00000000-8EC0-414D-8E0C-62D0C7BE3BAF}"/>
            </c:ext>
          </c:extLst>
        </c:ser>
        <c:dLbls>
          <c:showLegendKey val="0"/>
          <c:showVal val="0"/>
          <c:showCatName val="0"/>
          <c:showSerName val="0"/>
          <c:showPercent val="0"/>
          <c:showBubbleSize val="0"/>
        </c:dLbls>
        <c:gapWidth val="182"/>
        <c:axId val="2048389375"/>
        <c:axId val="2048391615"/>
      </c:barChart>
      <c:catAx>
        <c:axId val="2048389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2048391615"/>
        <c:crosses val="autoZero"/>
        <c:auto val="1"/>
        <c:lblAlgn val="ctr"/>
        <c:lblOffset val="100"/>
        <c:noMultiLvlLbl val="0"/>
      </c:catAx>
      <c:valAx>
        <c:axId val="20483916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2048389375"/>
        <c:crosses val="autoZero"/>
        <c:crossBetween val="between"/>
        <c:majorUnit val="5000"/>
      </c:valAx>
      <c:spPr>
        <a:noFill/>
        <a:ln>
          <a:solidFill>
            <a:schemeClr val="bg2"/>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F04F1-7588-C245-B457-1F5105BDCF23}" type="datetimeFigureOut">
              <a:rPr lang="nl-NL" smtClean="0"/>
              <a:t>15-6-2026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C5AEF-A84B-064D-8799-2081CDF65092}" type="slidenum">
              <a:rPr lang="nl-NL" smtClean="0"/>
              <a:t>‹#›</a:t>
            </a:fld>
            <a:endParaRPr lang="nl-NL"/>
          </a:p>
        </p:txBody>
      </p:sp>
    </p:spTree>
    <p:extLst>
      <p:ext uri="{BB962C8B-B14F-4D97-AF65-F5344CB8AC3E}">
        <p14:creationId xmlns:p14="http://schemas.microsoft.com/office/powerpoint/2010/main" val="419364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C7C5AEF-A84B-064D-8799-2081CDF65092}" type="slidenum">
              <a:rPr lang="nl-NL" smtClean="0"/>
              <a:t>14</a:t>
            </a:fld>
            <a:endParaRPr lang="nl-NL"/>
          </a:p>
        </p:txBody>
      </p:sp>
    </p:spTree>
    <p:extLst>
      <p:ext uri="{BB962C8B-B14F-4D97-AF65-F5344CB8AC3E}">
        <p14:creationId xmlns:p14="http://schemas.microsoft.com/office/powerpoint/2010/main" val="101853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3C55D-77B3-6A49-9BA3-B50D672ED6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5E9D5E-C0F5-B345-B180-0719B3FBA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AB720E-CD92-BF4A-A60C-AA7408713B65}"/>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0031E6FC-E66E-5444-8D0F-97CB4AAD33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D3DDAC-65BF-5E4B-89EE-53127EF282F3}"/>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168653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B1165-80FA-5F47-B9AA-6ACC90A4FDD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6F0192F-A2ED-DE4A-BA54-C0CD80E800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29DA8C-7C6B-F940-AB11-CBD0F46F6631}"/>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5D206232-1D4C-E948-AEAA-3A8D0C8EB0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C0D7C7-7C14-0049-8559-ADA0AAE25BC8}"/>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309020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22074-A764-6A40-A5C1-5FD629974F2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4883224-6CC8-F34A-895B-94C491C9C59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44FB85-EEE5-BF4C-A9B2-8E42E71D010A}"/>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BEA044D9-C83E-7F47-82A7-4CF7FDBBB8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40F7B7-81E2-0A44-8EB5-CB2B450729DC}"/>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188425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4880" cy="132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18" name="PlaceHolder 2"/>
          <p:cNvSpPr>
            <a:spLocks noGrp="1"/>
          </p:cNvSpPr>
          <p:nvPr>
            <p:ph/>
          </p:nvPr>
        </p:nvSpPr>
        <p:spPr>
          <a:xfrm>
            <a:off x="838080" y="1825560"/>
            <a:ext cx="10514880" cy="435060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B8EAF106-6E0A-443C-8346-55C7576FE78B}" type="slidenum">
              <a:t>‹#›</a:t>
            </a:fld>
            <a:endParaRPr/>
          </a:p>
        </p:txBody>
      </p:sp>
      <p:sp>
        <p:nvSpPr>
          <p:cNvPr id="6" name="PlaceHolder 5"/>
          <p:cNvSpPr>
            <a:spLocks noGrp="1"/>
          </p:cNvSpPr>
          <p:nvPr>
            <p:ph type="dt" idx="12"/>
          </p:nvPr>
        </p:nvSpPr>
        <p:spPr/>
        <p:txBody>
          <a:bodyPr/>
          <a:lstStyle/>
          <a:p>
            <a:endParaRPr/>
          </a:p>
        </p:txBody>
      </p:sp>
    </p:spTree>
    <p:extLst>
      <p:ext uri="{BB962C8B-B14F-4D97-AF65-F5344CB8AC3E}">
        <p14:creationId xmlns:p14="http://schemas.microsoft.com/office/powerpoint/2010/main" val="99767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860EC-7166-9046-9332-D2130C3D7F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2E5363-6D28-B942-A23E-A644477CCAC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1349D2-76A4-AF46-B955-29BF6C3A2D20}"/>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00997E9C-DDEB-7044-9742-0524A4DA30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A1B835-E4D6-DF4A-B692-700F51B2700A}"/>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395166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E9C0F-3126-E649-A4A5-08C9ACA2536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6149A6A-0A33-0F48-A655-6E05ED27A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777BDA-737A-4846-BE85-421360AAFA93}"/>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7266FFC1-433E-2B4B-9E05-F18ED76988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DF2680-6112-2D46-A037-C58AA2DD20B3}"/>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139442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53A9C-256D-F940-BAC0-DCA7C716FD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CD09FE-935D-6C4F-B68A-F0AF98878E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4429539-3B26-334B-BD6F-CDE9802F7A1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2333862-968B-C042-9AA0-581FAF1F3F7B}"/>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6" name="Tijdelijke aanduiding voor voettekst 5">
            <a:extLst>
              <a:ext uri="{FF2B5EF4-FFF2-40B4-BE49-F238E27FC236}">
                <a16:creationId xmlns:a16="http://schemas.microsoft.com/office/drawing/2014/main" id="{F89488ED-2360-3F4F-A382-806C0B2F20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7140584-65A1-774E-9DBF-2C7DD88835E4}"/>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200319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28047-41BA-A14B-9A11-6A411092ACE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F308748-AC9C-B34C-AF28-9B662C1A7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D64F94E-C4F4-F341-8C3A-C413AD2576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5E41F4F-AF4F-C14E-AD39-7DDF25766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A783EF5-82DA-E84D-93DC-D113C03B3C7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2CAC0B0-F7C6-DB43-A237-25E479C6D101}"/>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8" name="Tijdelijke aanduiding voor voettekst 7">
            <a:extLst>
              <a:ext uri="{FF2B5EF4-FFF2-40B4-BE49-F238E27FC236}">
                <a16:creationId xmlns:a16="http://schemas.microsoft.com/office/drawing/2014/main" id="{5FCE3975-1FCE-D64D-8A2B-2FEDF871C0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F69C3A-8E41-7E49-B775-D060F5590C34}"/>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153945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16750-F70F-9045-9408-BD37F0B9335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8513156-65AE-C84C-A4D0-9DAE940F3E6B}"/>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4" name="Tijdelijke aanduiding voor voettekst 3">
            <a:extLst>
              <a:ext uri="{FF2B5EF4-FFF2-40B4-BE49-F238E27FC236}">
                <a16:creationId xmlns:a16="http://schemas.microsoft.com/office/drawing/2014/main" id="{E8BF51FA-DC80-BD4F-826F-24360E7FC2C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1B7ECD-524F-6E4F-B81C-1CD0623657FE}"/>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163767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A3CE1E-250A-0644-AEC9-5CF08F1A4D55}"/>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3" name="Tijdelijke aanduiding voor voettekst 2">
            <a:extLst>
              <a:ext uri="{FF2B5EF4-FFF2-40B4-BE49-F238E27FC236}">
                <a16:creationId xmlns:a16="http://schemas.microsoft.com/office/drawing/2014/main" id="{8E161DA6-F405-1D42-99B5-A9D5562ED5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BBACBAA-8F9F-D342-8F1C-7C75CA05577E}"/>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7348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3714A-3979-8D46-8E84-6E36D81C67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24D6634-78D1-BA4F-A071-C02ECAE0B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F94FF2-68E4-424E-874E-DB84CA4F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779415-F287-6744-846F-6DD58B725748}"/>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6" name="Tijdelijke aanduiding voor voettekst 5">
            <a:extLst>
              <a:ext uri="{FF2B5EF4-FFF2-40B4-BE49-F238E27FC236}">
                <a16:creationId xmlns:a16="http://schemas.microsoft.com/office/drawing/2014/main" id="{DA3F9F90-640E-A341-935E-F70D0417A82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827D41-3D48-0A4B-AA65-E7F002A1FC0E}"/>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259775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798DA-5B4D-D641-9CFF-C87E6DC6E0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830AB7-1EAD-FD43-8CF8-B7AF791BC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F15DA71-150D-6B41-823C-603D84806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4AEFB0D-75C8-FA4E-9956-D65892801534}"/>
              </a:ext>
            </a:extLst>
          </p:cNvPr>
          <p:cNvSpPr>
            <a:spLocks noGrp="1"/>
          </p:cNvSpPr>
          <p:nvPr>
            <p:ph type="dt" sz="half" idx="10"/>
          </p:nvPr>
        </p:nvSpPr>
        <p:spPr/>
        <p:txBody>
          <a:bodyPr/>
          <a:lstStyle/>
          <a:p>
            <a:fld id="{0FADE24E-9154-D545-B3F3-95F775EEB01E}" type="datetimeFigureOut">
              <a:rPr lang="nl-NL" smtClean="0"/>
              <a:t>15-6-2026</a:t>
            </a:fld>
            <a:endParaRPr lang="nl-NL"/>
          </a:p>
        </p:txBody>
      </p:sp>
      <p:sp>
        <p:nvSpPr>
          <p:cNvPr id="6" name="Tijdelijke aanduiding voor voettekst 5">
            <a:extLst>
              <a:ext uri="{FF2B5EF4-FFF2-40B4-BE49-F238E27FC236}">
                <a16:creationId xmlns:a16="http://schemas.microsoft.com/office/drawing/2014/main" id="{E312918A-861F-A540-9AD5-2923834537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3B951FD-6115-944D-8BD6-35FF7B1A183E}"/>
              </a:ext>
            </a:extLst>
          </p:cNvPr>
          <p:cNvSpPr>
            <a:spLocks noGrp="1"/>
          </p:cNvSpPr>
          <p:nvPr>
            <p:ph type="sldNum" sz="quarter" idx="12"/>
          </p:nvPr>
        </p:nvSpPr>
        <p:spPr/>
        <p:txBody>
          <a:bodyPr/>
          <a:lstStyle/>
          <a:p>
            <a:fld id="{7C31C2F2-8C3A-AF4C-A536-45B348EAC0F6}" type="slidenum">
              <a:rPr lang="nl-NL" smtClean="0"/>
              <a:t>‹#›</a:t>
            </a:fld>
            <a:endParaRPr lang="nl-NL"/>
          </a:p>
        </p:txBody>
      </p:sp>
    </p:spTree>
    <p:extLst>
      <p:ext uri="{BB962C8B-B14F-4D97-AF65-F5344CB8AC3E}">
        <p14:creationId xmlns:p14="http://schemas.microsoft.com/office/powerpoint/2010/main" val="267542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8F96F3F-327B-E74C-9665-1D28E9036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938BE68-B64D-1A45-8905-B33779B9A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563C6F-E65E-6547-B1AF-3BD3CBC57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E24E-9154-D545-B3F3-95F775EEB01E}" type="datetimeFigureOut">
              <a:rPr lang="nl-NL" smtClean="0"/>
              <a:t>15-6-2026</a:t>
            </a:fld>
            <a:endParaRPr lang="nl-NL"/>
          </a:p>
        </p:txBody>
      </p:sp>
      <p:sp>
        <p:nvSpPr>
          <p:cNvPr id="5" name="Tijdelijke aanduiding voor voettekst 4">
            <a:extLst>
              <a:ext uri="{FF2B5EF4-FFF2-40B4-BE49-F238E27FC236}">
                <a16:creationId xmlns:a16="http://schemas.microsoft.com/office/drawing/2014/main" id="{5B8C9E8B-FC21-014C-996A-FA1091291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1BF70D7-DBB5-FD4C-9BF7-217923C9D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1C2F2-8C3A-AF4C-A536-45B348EAC0F6}" type="slidenum">
              <a:rPr lang="nl-NL" smtClean="0"/>
              <a:t>‹#›</a:t>
            </a:fld>
            <a:endParaRPr lang="nl-NL"/>
          </a:p>
        </p:txBody>
      </p:sp>
    </p:spTree>
    <p:extLst>
      <p:ext uri="{BB962C8B-B14F-4D97-AF65-F5344CB8AC3E}">
        <p14:creationId xmlns:p14="http://schemas.microsoft.com/office/powerpoint/2010/main" val="11893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ecretaris@buurtstroom.n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ecretaris@buurtstroom.n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hyperlink" Target="https://buurtstroom.nl/wie-zijn-wij/"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F1DA067-4D7A-CF4C-9514-745A559694B9}"/>
              </a:ext>
            </a:extLst>
          </p:cNvPr>
          <p:cNvPicPr>
            <a:picLocks noChangeAspect="1"/>
          </p:cNvPicPr>
          <p:nvPr/>
        </p:nvPicPr>
        <p:blipFill>
          <a:blip r:embed="rId2"/>
          <a:stretch>
            <a:fillRect/>
          </a:stretch>
        </p:blipFill>
        <p:spPr>
          <a:xfrm>
            <a:off x="0" y="-1"/>
            <a:ext cx="12192000" cy="6858001"/>
          </a:xfrm>
          <a:prstGeom prst="rect">
            <a:avLst/>
          </a:prstGeom>
        </p:spPr>
      </p:pic>
      <p:sp>
        <p:nvSpPr>
          <p:cNvPr id="5" name="Tekstvak 4">
            <a:extLst>
              <a:ext uri="{FF2B5EF4-FFF2-40B4-BE49-F238E27FC236}">
                <a16:creationId xmlns:a16="http://schemas.microsoft.com/office/drawing/2014/main" id="{AA7010C2-E31D-9444-BF2F-1CC694647209}"/>
              </a:ext>
            </a:extLst>
          </p:cNvPr>
          <p:cNvSpPr txBox="1"/>
          <p:nvPr/>
        </p:nvSpPr>
        <p:spPr>
          <a:xfrm>
            <a:off x="742949" y="2043112"/>
            <a:ext cx="3286125" cy="615553"/>
          </a:xfrm>
          <a:prstGeom prst="rect">
            <a:avLst/>
          </a:prstGeom>
          <a:noFill/>
        </p:spPr>
        <p:txBody>
          <a:bodyPr wrap="square" lIns="91440" tIns="45720" rIns="91440" bIns="45720" rtlCol="0" anchor="t">
            <a:spAutoFit/>
          </a:bodyPr>
          <a:lstStyle/>
          <a:p>
            <a:r>
              <a:rPr lang="nl-NL">
                <a:solidFill>
                  <a:schemeClr val="bg1"/>
                </a:solidFill>
              </a:rPr>
              <a:t>10</a:t>
            </a:r>
            <a:r>
              <a:rPr lang="nl-NL" baseline="30000">
                <a:solidFill>
                  <a:schemeClr val="bg1"/>
                </a:solidFill>
              </a:rPr>
              <a:t>e</a:t>
            </a:r>
            <a:r>
              <a:rPr lang="nl-NL">
                <a:solidFill>
                  <a:schemeClr val="bg1"/>
                </a:solidFill>
              </a:rPr>
              <a:t> ALV, 15 juni 2026</a:t>
            </a:r>
            <a:endParaRPr lang="en-US">
              <a:solidFill>
                <a:schemeClr val="bg1"/>
              </a:solidFill>
              <a:ea typeface="Calibri"/>
              <a:cs typeface="Calibri"/>
            </a:endParaRPr>
          </a:p>
          <a:p>
            <a:r>
              <a:rPr lang="nl-NL" sz="1600" i="1">
                <a:solidFill>
                  <a:schemeClr val="bg1"/>
                </a:solidFill>
              </a:rPr>
              <a:t>Samen met je buren, nieuwe energie!</a:t>
            </a:r>
            <a:endParaRPr lang="nl-NL" sz="1600" i="1">
              <a:solidFill>
                <a:schemeClr val="bg1"/>
              </a:solidFill>
              <a:ea typeface="Calibri"/>
              <a:cs typeface="Calibri"/>
            </a:endParaRPr>
          </a:p>
        </p:txBody>
      </p:sp>
      <p:pic>
        <p:nvPicPr>
          <p:cNvPr id="6" name="Afbeelding 5">
            <a:extLst>
              <a:ext uri="{FF2B5EF4-FFF2-40B4-BE49-F238E27FC236}">
                <a16:creationId xmlns:a16="http://schemas.microsoft.com/office/drawing/2014/main" id="{35E87296-455F-C243-8A3E-CB7C2D373CAE}"/>
              </a:ext>
            </a:extLst>
          </p:cNvPr>
          <p:cNvPicPr>
            <a:picLocks noChangeAspect="1"/>
          </p:cNvPicPr>
          <p:nvPr/>
        </p:nvPicPr>
        <p:blipFill>
          <a:blip r:embed="rId3"/>
          <a:stretch>
            <a:fillRect/>
          </a:stretch>
        </p:blipFill>
        <p:spPr>
          <a:xfrm>
            <a:off x="9880600" y="6153462"/>
            <a:ext cx="2311400" cy="685800"/>
          </a:xfrm>
          <a:prstGeom prst="rect">
            <a:avLst/>
          </a:prstGeom>
        </p:spPr>
      </p:pic>
    </p:spTree>
    <p:extLst>
      <p:ext uri="{BB962C8B-B14F-4D97-AF65-F5344CB8AC3E}">
        <p14:creationId xmlns:p14="http://schemas.microsoft.com/office/powerpoint/2010/main" val="257178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199" y="1890255"/>
            <a:ext cx="10677525" cy="3724275"/>
          </a:xfrm>
        </p:spPr>
        <p:txBody>
          <a:bodyPr vert="horz" lIns="91440" tIns="45720" rIns="91440" bIns="45720" rtlCol="0" anchor="t">
            <a:noAutofit/>
          </a:bodyPr>
          <a:lstStyle/>
          <a:p>
            <a:pPr>
              <a:buNone/>
            </a:pPr>
            <a:r>
              <a:rPr lang="nl-NL" sz="1500">
                <a:solidFill>
                  <a:srgbClr val="009193"/>
                </a:solidFill>
                <a:ea typeface="+mn-lt"/>
                <a:cs typeface="+mn-lt"/>
              </a:rPr>
              <a:t>Energiecentrales draaiende houden</a:t>
            </a:r>
          </a:p>
          <a:p>
            <a:pPr>
              <a:buNone/>
            </a:pPr>
            <a:endParaRPr lang="nl-NL" sz="1500">
              <a:solidFill>
                <a:srgbClr val="009193"/>
              </a:solidFill>
              <a:ea typeface="+mn-lt"/>
              <a:cs typeface="+mn-lt"/>
            </a:endParaRPr>
          </a:p>
          <a:p>
            <a:pPr marL="0" indent="0">
              <a:buNone/>
            </a:pPr>
            <a:r>
              <a:rPr lang="nl-NL" sz="1500">
                <a:ea typeface="+mn-lt"/>
                <a:cs typeface="+mn-lt"/>
              </a:rPr>
              <a:t>Ook al liggen de energiecentrales, deze blijven wel om aandacht vragen:</a:t>
            </a:r>
          </a:p>
          <a:p>
            <a:pPr marL="0" indent="0">
              <a:buNone/>
            </a:pPr>
            <a:endParaRPr lang="nl-NL" sz="1500">
              <a:ea typeface="+mn-lt"/>
              <a:cs typeface="+mn-lt"/>
            </a:endParaRPr>
          </a:p>
          <a:p>
            <a:r>
              <a:rPr lang="nl-NL" sz="1500">
                <a:ea typeface="+mn-lt"/>
                <a:cs typeface="+mn-lt"/>
              </a:rPr>
              <a:t>Centrale Zuilen tijdelijk verwijderd tijdens onderhoud van gemeentelijk gebouw. De Centrale draait inmiddels weer en misgelopen inkomsten zijn door de gemeente vergoed.</a:t>
            </a:r>
            <a:endParaRPr lang="nl-NL" sz="1500">
              <a:solidFill>
                <a:srgbClr val="FF0000"/>
              </a:solidFill>
              <a:ea typeface="+mn-lt"/>
              <a:cs typeface="+mn-lt"/>
            </a:endParaRPr>
          </a:p>
          <a:p>
            <a:r>
              <a:rPr lang="nl-NL" sz="1500">
                <a:ea typeface="+mn-lt"/>
                <a:cs typeface="+mn-lt"/>
              </a:rPr>
              <a:t>Uitkeringen van opbrengsten: Griftkwartier 1 en 2 almede Bunnik en Werkhoven hebben een uitkering ontvangen.</a:t>
            </a:r>
          </a:p>
          <a:p>
            <a:r>
              <a:rPr lang="nl-NL" sz="1500">
                <a:ea typeface="+mn-lt"/>
                <a:cs typeface="+mn-lt"/>
              </a:rPr>
              <a:t>Voorbereiding en houden van de ALV, kas controle etc.</a:t>
            </a:r>
          </a:p>
          <a:p>
            <a:pPr marL="0" indent="0">
              <a:buNone/>
            </a:pPr>
            <a:endParaRPr lang="nl-NL" sz="1500"/>
          </a:p>
          <a:p>
            <a:pPr marL="0" indent="0">
              <a:buNone/>
            </a:pPr>
            <a:endParaRPr lang="nl-NL" sz="1500"/>
          </a:p>
          <a:p>
            <a:pPr marL="0" indent="0">
              <a:buNone/>
            </a:pPr>
            <a:endParaRPr lang="nl-NL" sz="1500">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6" name="Titel 1">
            <a:extLst>
              <a:ext uri="{FF2B5EF4-FFF2-40B4-BE49-F238E27FC236}">
                <a16:creationId xmlns:a16="http://schemas.microsoft.com/office/drawing/2014/main" id="{574657D0-2668-5D6C-1E79-2C52FEE8E5A0}"/>
              </a:ext>
            </a:extLst>
          </p:cNvPr>
          <p:cNvSpPr>
            <a:spLocks noGrp="1"/>
          </p:cNvSpPr>
          <p:nvPr>
            <p:ph type="title"/>
          </p:nvPr>
        </p:nvSpPr>
        <p:spPr>
          <a:xfrm>
            <a:off x="838200" y="365125"/>
            <a:ext cx="7080315" cy="1325563"/>
          </a:xfrm>
        </p:spPr>
        <p:txBody>
          <a:bodyPr/>
          <a:lstStyle/>
          <a:p>
            <a:r>
              <a:rPr lang="nl-NL">
                <a:solidFill>
                  <a:srgbClr val="009193"/>
                </a:solidFill>
              </a:rPr>
              <a:t>Jaarverslag 2025:</a:t>
            </a:r>
            <a:br>
              <a:rPr lang="nl-NL"/>
            </a:br>
            <a:r>
              <a:rPr lang="nl-NL">
                <a:solidFill>
                  <a:srgbClr val="009193"/>
                </a:solidFill>
                <a:ea typeface="Calibri Light"/>
                <a:cs typeface="Calibri Light"/>
              </a:rPr>
              <a:t>Activiteiten</a:t>
            </a:r>
          </a:p>
        </p:txBody>
      </p:sp>
      <p:sp>
        <p:nvSpPr>
          <p:cNvPr id="7" name="Rechthoek 6">
            <a:extLst>
              <a:ext uri="{FF2B5EF4-FFF2-40B4-BE49-F238E27FC236}">
                <a16:creationId xmlns:a16="http://schemas.microsoft.com/office/drawing/2014/main" id="{ED6FF5E4-C86C-9B65-2A9F-278D2A6865D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ea typeface="+mn-lt"/>
                <a:cs typeface="+mn-lt"/>
              </a:rPr>
              <a:t>2.    </a:t>
            </a:r>
            <a:r>
              <a:rPr lang="nl-NL" sz="1500"/>
              <a:t> Jaarverslag</a:t>
            </a:r>
            <a:r>
              <a:rPr lang="nl-NL" sz="1500">
                <a:ea typeface="+mn-lt"/>
                <a:cs typeface="+mn-lt"/>
              </a:rPr>
              <a:t> 2025</a:t>
            </a:r>
            <a:endParaRPr lang="en-US" sz="1500">
              <a:ea typeface="+mn-lt"/>
              <a:cs typeface="+mn-lt"/>
            </a:endParaRPr>
          </a:p>
          <a:p>
            <a:pPr marL="285750" indent="-285750">
              <a:buFont typeface="Arial,Sans-Serif"/>
              <a:buChar char="•"/>
            </a:pPr>
            <a:r>
              <a:rPr lang="nl-NL" sz="1500" b="1">
                <a:ea typeface="+mn-lt"/>
                <a:cs typeface="+mn-lt"/>
              </a:rPr>
              <a:t>Algemeen jaarverslag </a:t>
            </a:r>
            <a:endParaRPr lang="en-US" sz="1500" b="1">
              <a:ea typeface="+mn-lt"/>
              <a:cs typeface="+mn-lt"/>
            </a:endParaRPr>
          </a:p>
          <a:p>
            <a:pPr marL="285750" indent="-285750">
              <a:buFont typeface="Arial,Sans-Serif"/>
              <a:buChar char="•"/>
            </a:pPr>
            <a:r>
              <a:rPr lang="nl-NL" sz="1500">
                <a:ea typeface="+mn-lt"/>
                <a:cs typeface="+mn-lt"/>
              </a:rPr>
              <a:t>Financiële jaarrekening</a:t>
            </a:r>
            <a:endParaRPr lang="en-US" sz="1500">
              <a:ea typeface="+mn-lt"/>
              <a:cs typeface="+mn-lt"/>
            </a:endParaRPr>
          </a:p>
          <a:p>
            <a:pPr marL="285750" indent="-285750">
              <a:buFont typeface="Arial,Sans-Serif"/>
              <a:buChar char="•"/>
            </a:pPr>
            <a:r>
              <a:rPr lang="nl-NL" sz="1500">
                <a:ea typeface="+mn-lt"/>
                <a:cs typeface="+mn-lt"/>
              </a:rPr>
              <a:t>Verslag </a:t>
            </a:r>
            <a:r>
              <a:rPr lang="nl-NL" sz="1500"/>
              <a:t>Kascommissie</a:t>
            </a:r>
            <a:endParaRPr lang="en-US" sz="1500">
              <a:ea typeface="Calibri"/>
              <a:cs typeface="Calibri"/>
            </a:endParaRPr>
          </a:p>
          <a:p>
            <a:pPr marL="285750" indent="-285750">
              <a:buFont typeface="Arial,Sans-Serif"/>
              <a:buChar char="•"/>
            </a:pPr>
            <a:r>
              <a:rPr lang="nl-NL" sz="1500">
                <a:ea typeface="Calibri"/>
                <a:cs typeface="Calibri"/>
              </a:rPr>
              <a:t>Samenstelling Kascommissie</a:t>
            </a:r>
          </a:p>
        </p:txBody>
      </p:sp>
    </p:spTree>
    <p:extLst>
      <p:ext uri="{BB962C8B-B14F-4D97-AF65-F5344CB8AC3E}">
        <p14:creationId xmlns:p14="http://schemas.microsoft.com/office/powerpoint/2010/main" val="183295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562512A-2E13-14E6-30AE-10828B112CF4}"/>
              </a:ext>
            </a:extLst>
          </p:cNvPr>
          <p:cNvPicPr>
            <a:picLocks noChangeAspect="1"/>
          </p:cNvPicPr>
          <p:nvPr/>
        </p:nvPicPr>
        <p:blipFill>
          <a:blip r:embed="rId2"/>
          <a:stretch>
            <a:fillRect/>
          </a:stretch>
        </p:blipFill>
        <p:spPr>
          <a:xfrm>
            <a:off x="3025176" y="3621361"/>
            <a:ext cx="5604641" cy="2871514"/>
          </a:xfrm>
          <a:prstGeom prst="rect">
            <a:avLst/>
          </a:prstGeom>
        </p:spPr>
      </p:pic>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199" y="1890256"/>
            <a:ext cx="10677525" cy="3304314"/>
          </a:xfrm>
        </p:spPr>
        <p:txBody>
          <a:bodyPr vert="horz" lIns="91440" tIns="45720" rIns="91440" bIns="45720" rtlCol="0" anchor="t">
            <a:noAutofit/>
          </a:bodyPr>
          <a:lstStyle/>
          <a:p>
            <a:pPr>
              <a:buNone/>
            </a:pPr>
            <a:r>
              <a:rPr lang="nl-NL" sz="1500">
                <a:solidFill>
                  <a:srgbClr val="009193"/>
                </a:solidFill>
                <a:ea typeface="+mn-lt"/>
                <a:cs typeface="+mn-lt"/>
              </a:rPr>
              <a:t>Zoektocht nieuwe daken gaat door</a:t>
            </a:r>
          </a:p>
          <a:p>
            <a:pPr marL="0" indent="0">
              <a:buNone/>
            </a:pPr>
            <a:r>
              <a:rPr lang="nl-NL" sz="1500">
                <a:ea typeface="+mn-lt"/>
                <a:cs typeface="+mn-lt"/>
              </a:rPr>
              <a:t>In het afgelopen jaar zijn er geen nieuwe centrales opgeleverd. Wel zijn er vergaande verkenningen geweest op het zogeheten UCO gebouw in Utrecht. Samen met de huurder van het gebouw (de NS is eigenaar) leek een nieuwe centrale kansrijk. Het dak blijkt helaas onvoldoende stevig. Op dit moment wordt verkend of een ingreep in de dakconstructie om die wel draagkrachtig genoeg te maken financieel haalbaar is.</a:t>
            </a:r>
            <a:br>
              <a:rPr lang="nl-NL" sz="1500">
                <a:ea typeface="+mn-lt"/>
                <a:cs typeface="+mn-lt"/>
              </a:rPr>
            </a:br>
            <a:br>
              <a:rPr lang="nl-NL" sz="1500">
                <a:ea typeface="+mn-lt"/>
                <a:cs typeface="+mn-lt"/>
              </a:rPr>
            </a:br>
            <a:r>
              <a:rPr lang="nl-NL" sz="1500">
                <a:ea typeface="+mn-lt"/>
                <a:cs typeface="+mn-lt"/>
              </a:rPr>
              <a:t>Laatste update: de NS (eigenaar) krijgt mogelijk een subsidie voor aanpassing dakconstructie. De besluitvorming om recht van opstal ligt bij de NS</a:t>
            </a:r>
          </a:p>
          <a:p>
            <a:pPr marL="0" indent="0">
              <a:buNone/>
            </a:pPr>
            <a:endParaRPr lang="nl-NL" sz="1500">
              <a:ea typeface="Calibri"/>
              <a:cs typeface="Calibri" panose="020F0502020204030204"/>
            </a:endParaRPr>
          </a:p>
          <a:p>
            <a:pPr marL="0" indent="0">
              <a:buNone/>
            </a:pPr>
            <a:endParaRPr lang="nl-NL" sz="1500">
              <a:cs typeface="Calibri" panose="020F0502020204030204"/>
            </a:endParaRPr>
          </a:p>
          <a:p>
            <a:pPr marL="0" indent="0">
              <a:buNone/>
            </a:pPr>
            <a:endParaRPr lang="nl-NL" sz="1500">
              <a:ea typeface="Calibri" panose="020F0502020204030204"/>
              <a:cs typeface="Calibri" panose="020F0502020204030204"/>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3"/>
          <a:stretch>
            <a:fillRect/>
          </a:stretch>
        </p:blipFill>
        <p:spPr>
          <a:xfrm>
            <a:off x="0" y="5942053"/>
            <a:ext cx="12192000" cy="915947"/>
          </a:xfrm>
          <a:prstGeom prst="rect">
            <a:avLst/>
          </a:prstGeom>
        </p:spPr>
      </p:pic>
      <p:sp>
        <p:nvSpPr>
          <p:cNvPr id="6" name="Titel 1">
            <a:extLst>
              <a:ext uri="{FF2B5EF4-FFF2-40B4-BE49-F238E27FC236}">
                <a16:creationId xmlns:a16="http://schemas.microsoft.com/office/drawing/2014/main" id="{574657D0-2668-5D6C-1E79-2C52FEE8E5A0}"/>
              </a:ext>
            </a:extLst>
          </p:cNvPr>
          <p:cNvSpPr>
            <a:spLocks noGrp="1"/>
          </p:cNvSpPr>
          <p:nvPr>
            <p:ph type="title"/>
          </p:nvPr>
        </p:nvSpPr>
        <p:spPr>
          <a:xfrm>
            <a:off x="838200" y="365125"/>
            <a:ext cx="10515600" cy="1325563"/>
          </a:xfrm>
        </p:spPr>
        <p:txBody>
          <a:bodyPr/>
          <a:lstStyle/>
          <a:p>
            <a:r>
              <a:rPr lang="nl-NL">
                <a:solidFill>
                  <a:srgbClr val="009193"/>
                </a:solidFill>
              </a:rPr>
              <a:t>Jaarverslag 2025:</a:t>
            </a:r>
            <a:br>
              <a:rPr lang="nl-NL">
                <a:ea typeface="Calibri Light"/>
                <a:cs typeface="Calibri Light"/>
              </a:rPr>
            </a:br>
            <a:r>
              <a:rPr lang="nl-NL" sz="3200">
                <a:solidFill>
                  <a:srgbClr val="009193"/>
                </a:solidFill>
              </a:rPr>
              <a:t>Nieuwe centrales</a:t>
            </a:r>
            <a:endParaRPr lang="nl-NL" sz="3200">
              <a:solidFill>
                <a:srgbClr val="009193"/>
              </a:solidFill>
              <a:ea typeface="Calibri Light"/>
              <a:cs typeface="Calibri Light"/>
            </a:endParaRPr>
          </a:p>
        </p:txBody>
      </p:sp>
      <p:sp>
        <p:nvSpPr>
          <p:cNvPr id="7" name="Rechthoek 6">
            <a:extLst>
              <a:ext uri="{FF2B5EF4-FFF2-40B4-BE49-F238E27FC236}">
                <a16:creationId xmlns:a16="http://schemas.microsoft.com/office/drawing/2014/main" id="{ED6FF5E4-C86C-9B65-2A9F-278D2A6865D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ea typeface="+mn-lt"/>
                <a:cs typeface="+mn-lt"/>
              </a:rPr>
              <a:t>2.    </a:t>
            </a:r>
            <a:r>
              <a:rPr lang="nl-NL" sz="1500"/>
              <a:t> Jaarverslag</a:t>
            </a:r>
            <a:r>
              <a:rPr lang="nl-NL" sz="1500">
                <a:ea typeface="+mn-lt"/>
                <a:cs typeface="+mn-lt"/>
              </a:rPr>
              <a:t> 2025</a:t>
            </a:r>
            <a:endParaRPr lang="en-US" sz="1500">
              <a:ea typeface="+mn-lt"/>
              <a:cs typeface="+mn-lt"/>
            </a:endParaRPr>
          </a:p>
          <a:p>
            <a:pPr marL="285750" indent="-285750">
              <a:buFont typeface="Arial,Sans-Serif"/>
              <a:buChar char="•"/>
            </a:pPr>
            <a:r>
              <a:rPr lang="nl-NL" sz="1500" b="1">
                <a:ea typeface="+mn-lt"/>
                <a:cs typeface="+mn-lt"/>
              </a:rPr>
              <a:t>Algemeen jaarverslag </a:t>
            </a:r>
            <a:endParaRPr lang="en-US" sz="1500">
              <a:ea typeface="+mn-lt"/>
              <a:cs typeface="+mn-lt"/>
            </a:endParaRPr>
          </a:p>
          <a:p>
            <a:pPr marL="285750" indent="-285750">
              <a:buFont typeface="Arial,Sans-Serif"/>
              <a:buChar char="•"/>
            </a:pPr>
            <a:r>
              <a:rPr lang="nl-NL" sz="1500">
                <a:ea typeface="+mn-lt"/>
                <a:cs typeface="+mn-lt"/>
              </a:rPr>
              <a:t>Financiële jaarrekening</a:t>
            </a:r>
            <a:endParaRPr lang="en-US" sz="1500">
              <a:ea typeface="+mn-lt"/>
              <a:cs typeface="+mn-lt"/>
            </a:endParaRPr>
          </a:p>
          <a:p>
            <a:pPr marL="285750" indent="-285750">
              <a:buFont typeface="Arial,Sans-Serif"/>
              <a:buChar char="•"/>
            </a:pPr>
            <a:r>
              <a:rPr lang="nl-NL" sz="1500">
                <a:ea typeface="+mn-lt"/>
                <a:cs typeface="+mn-lt"/>
              </a:rPr>
              <a:t>Verslag </a:t>
            </a:r>
            <a:r>
              <a:rPr lang="nl-NL" sz="1500"/>
              <a:t>Kascommissie</a:t>
            </a:r>
            <a:endParaRPr lang="en-US" sz="1500">
              <a:ea typeface="Calibri" panose="020F0502020204030204"/>
              <a:cs typeface="Calibri" panose="020F0502020204030204"/>
            </a:endParaRPr>
          </a:p>
          <a:p>
            <a:pPr marL="285750" indent="-285750">
              <a:buFont typeface="Arial,Sans-Serif"/>
              <a:buChar char="•"/>
            </a:pPr>
            <a:r>
              <a:rPr lang="nl-NL" sz="1500">
                <a:ea typeface="Calibri"/>
                <a:cs typeface="Calibri"/>
              </a:rPr>
              <a:t>Samenstelling Kascommissie</a:t>
            </a:r>
            <a:endParaRPr lang="en-US" sz="1500">
              <a:ea typeface="Calibri"/>
              <a:cs typeface="Calibri"/>
            </a:endParaRPr>
          </a:p>
        </p:txBody>
      </p:sp>
      <p:sp>
        <p:nvSpPr>
          <p:cNvPr id="2" name="Rechthoek 1">
            <a:extLst>
              <a:ext uri="{FF2B5EF4-FFF2-40B4-BE49-F238E27FC236}">
                <a16:creationId xmlns:a16="http://schemas.microsoft.com/office/drawing/2014/main" id="{BA95E4E1-EAAE-6EBF-890F-BD2C637FE85F}"/>
              </a:ext>
            </a:extLst>
          </p:cNvPr>
          <p:cNvSpPr/>
          <p:nvPr/>
        </p:nvSpPr>
        <p:spPr>
          <a:xfrm>
            <a:off x="3522133" y="5614530"/>
            <a:ext cx="5291667" cy="4645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47149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Jaarrekening 2025</a:t>
            </a:r>
            <a:endParaRPr lang="nl-NL" sz="2000">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5257800" cy="4351338"/>
          </a:xfrm>
        </p:spPr>
        <p:txBody>
          <a:bodyPr vert="horz" lIns="91440" tIns="45720" rIns="91440" bIns="45720" rtlCol="0" anchor="t">
            <a:normAutofit/>
          </a:bodyPr>
          <a:lstStyle/>
          <a:p>
            <a:r>
              <a:rPr lang="nl-NL" sz="1500"/>
              <a:t>Bijlage 2 “Buurtstroom Jaarrekening 2025”</a:t>
            </a:r>
          </a:p>
          <a:p>
            <a:endParaRPr lang="nl-NL" sz="1500">
              <a:ea typeface="Calibri"/>
              <a:cs typeface="Calibri"/>
            </a:endParaRPr>
          </a:p>
          <a:p>
            <a:r>
              <a:rPr lang="nl-NL" sz="1500">
                <a:ea typeface="Calibri"/>
                <a:cs typeface="Calibri"/>
              </a:rPr>
              <a:t>Bij</a:t>
            </a:r>
            <a:r>
              <a:rPr lang="nl-NL" sz="1500"/>
              <a:t>lage 3 “Individuele overzichten draaiende centrales” </a:t>
            </a:r>
            <a:endParaRPr lang="nl-NL" sz="1500">
              <a:ea typeface="Calibri"/>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spTree>
    <p:extLst>
      <p:ext uri="{BB962C8B-B14F-4D97-AF65-F5344CB8AC3E}">
        <p14:creationId xmlns:p14="http://schemas.microsoft.com/office/powerpoint/2010/main" val="1805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FAD31-E49B-4844-3210-F56C501892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125B56-972C-E35E-67B8-5D71E852D5AB}"/>
              </a:ext>
            </a:extLst>
          </p:cNvPr>
          <p:cNvSpPr>
            <a:spLocks noGrp="1"/>
          </p:cNvSpPr>
          <p:nvPr>
            <p:ph type="title"/>
          </p:nvPr>
        </p:nvSpPr>
        <p:spPr/>
        <p:txBody>
          <a:bodyPr/>
          <a:lstStyle/>
          <a:p>
            <a:r>
              <a:rPr lang="nl-NL">
                <a:solidFill>
                  <a:srgbClr val="009193"/>
                </a:solidFill>
              </a:rPr>
              <a:t>Jaarrekening 2025</a:t>
            </a:r>
            <a:endParaRPr lang="nl-NL" sz="2000">
              <a:solidFill>
                <a:srgbClr val="009193"/>
              </a:solidFill>
              <a:cs typeface="Calibri Light"/>
            </a:endParaRPr>
          </a:p>
        </p:txBody>
      </p:sp>
      <p:pic>
        <p:nvPicPr>
          <p:cNvPr id="4" name="Afbeelding 3">
            <a:extLst>
              <a:ext uri="{FF2B5EF4-FFF2-40B4-BE49-F238E27FC236}">
                <a16:creationId xmlns:a16="http://schemas.microsoft.com/office/drawing/2014/main" id="{C1427A89-52D5-728B-09F2-72FABDE12987}"/>
              </a:ext>
            </a:extLst>
          </p:cNvPr>
          <p:cNvPicPr>
            <a:picLocks noChangeAspect="1"/>
          </p:cNvPicPr>
          <p:nvPr/>
        </p:nvPicPr>
        <p:blipFill>
          <a:blip r:embed="rId2"/>
          <a:stretch>
            <a:fillRect/>
          </a:stretch>
        </p:blipFill>
        <p:spPr>
          <a:xfrm>
            <a:off x="0" y="5951678"/>
            <a:ext cx="12192000" cy="915947"/>
          </a:xfrm>
          <a:prstGeom prst="rect">
            <a:avLst/>
          </a:prstGeom>
        </p:spPr>
      </p:pic>
      <p:sp>
        <p:nvSpPr>
          <p:cNvPr id="5" name="Rechthoek 4">
            <a:extLst>
              <a:ext uri="{FF2B5EF4-FFF2-40B4-BE49-F238E27FC236}">
                <a16:creationId xmlns:a16="http://schemas.microsoft.com/office/drawing/2014/main" id="{8AE27921-B12F-D9D7-6286-2A1E7F94FF9E}"/>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graphicFrame>
        <p:nvGraphicFramePr>
          <p:cNvPr id="6" name="Tabel 6">
            <a:extLst>
              <a:ext uri="{FF2B5EF4-FFF2-40B4-BE49-F238E27FC236}">
                <a16:creationId xmlns:a16="http://schemas.microsoft.com/office/drawing/2014/main" id="{74528578-ACB5-8EBC-60D3-5FC723F94D6F}"/>
              </a:ext>
            </a:extLst>
          </p:cNvPr>
          <p:cNvGraphicFramePr>
            <a:graphicFrameLocks noGrp="1"/>
          </p:cNvGraphicFramePr>
          <p:nvPr>
            <p:extLst>
              <p:ext uri="{D42A27DB-BD31-4B8C-83A1-F6EECF244321}">
                <p14:modId xmlns:p14="http://schemas.microsoft.com/office/powerpoint/2010/main" val="2525995262"/>
              </p:ext>
            </p:extLst>
          </p:nvPr>
        </p:nvGraphicFramePr>
        <p:xfrm>
          <a:off x="838200" y="1956476"/>
          <a:ext cx="10635113" cy="3866803"/>
        </p:xfrm>
        <a:graphic>
          <a:graphicData uri="http://schemas.openxmlformats.org/drawingml/2006/table">
            <a:tbl>
              <a:tblPr firstRow="1" bandRow="1">
                <a:tableStyleId>{69012ECD-51FC-41F1-AA8D-1B2483CD663E}</a:tableStyleId>
              </a:tblPr>
              <a:tblGrid>
                <a:gridCol w="1869543">
                  <a:extLst>
                    <a:ext uri="{9D8B030D-6E8A-4147-A177-3AD203B41FA5}">
                      <a16:colId xmlns:a16="http://schemas.microsoft.com/office/drawing/2014/main" val="2196280127"/>
                    </a:ext>
                  </a:extLst>
                </a:gridCol>
                <a:gridCol w="941127">
                  <a:extLst>
                    <a:ext uri="{9D8B030D-6E8A-4147-A177-3AD203B41FA5}">
                      <a16:colId xmlns:a16="http://schemas.microsoft.com/office/drawing/2014/main" val="29541877"/>
                    </a:ext>
                  </a:extLst>
                </a:gridCol>
                <a:gridCol w="941127">
                  <a:extLst>
                    <a:ext uri="{9D8B030D-6E8A-4147-A177-3AD203B41FA5}">
                      <a16:colId xmlns:a16="http://schemas.microsoft.com/office/drawing/2014/main" val="2390934814"/>
                    </a:ext>
                  </a:extLst>
                </a:gridCol>
                <a:gridCol w="941127">
                  <a:extLst>
                    <a:ext uri="{9D8B030D-6E8A-4147-A177-3AD203B41FA5}">
                      <a16:colId xmlns:a16="http://schemas.microsoft.com/office/drawing/2014/main" val="354223588"/>
                    </a:ext>
                  </a:extLst>
                </a:gridCol>
                <a:gridCol w="941127">
                  <a:extLst>
                    <a:ext uri="{9D8B030D-6E8A-4147-A177-3AD203B41FA5}">
                      <a16:colId xmlns:a16="http://schemas.microsoft.com/office/drawing/2014/main" val="4139341407"/>
                    </a:ext>
                  </a:extLst>
                </a:gridCol>
                <a:gridCol w="5001062">
                  <a:extLst>
                    <a:ext uri="{9D8B030D-6E8A-4147-A177-3AD203B41FA5}">
                      <a16:colId xmlns:a16="http://schemas.microsoft.com/office/drawing/2014/main" val="3016875135"/>
                    </a:ext>
                  </a:extLst>
                </a:gridCol>
              </a:tblGrid>
              <a:tr h="227459">
                <a:tc>
                  <a:txBody>
                    <a:bodyPr/>
                    <a:lstStyle/>
                    <a:p>
                      <a:pPr fontAlgn="b"/>
                      <a:endParaRPr lang="nl-NL" sz="1000">
                        <a:effectLst/>
                        <a:latin typeface="+mn-lt"/>
                      </a:endParaRPr>
                    </a:p>
                  </a:txBody>
                  <a:tcPr marL="6701" marR="6701" marT="6701" marB="32163" anchor="b"/>
                </a:tc>
                <a:tc>
                  <a:txBody>
                    <a:bodyPr/>
                    <a:lstStyle/>
                    <a:p>
                      <a:pPr algn="ctr" fontAlgn="b"/>
                      <a:r>
                        <a:rPr lang="nl-NL" sz="1000">
                          <a:effectLst/>
                          <a:latin typeface="+mn-lt"/>
                        </a:rPr>
                        <a:t>Realisatie 25</a:t>
                      </a:r>
                    </a:p>
                  </a:txBody>
                  <a:tcPr marL="72000" marR="6701" marT="6701" marB="32163" anchor="b"/>
                </a:tc>
                <a:tc>
                  <a:txBody>
                    <a:bodyPr/>
                    <a:lstStyle/>
                    <a:p>
                      <a:pPr algn="ctr" fontAlgn="b"/>
                      <a:r>
                        <a:rPr lang="nl-NL" sz="1000">
                          <a:effectLst/>
                          <a:latin typeface="+mn-lt"/>
                        </a:rPr>
                        <a:t>Begroting 25</a:t>
                      </a:r>
                      <a:endParaRPr lang="nl-NL" sz="1000" i="1">
                        <a:effectLst/>
                        <a:latin typeface="+mn-lt"/>
                      </a:endParaRPr>
                    </a:p>
                  </a:txBody>
                  <a:tcPr marL="72000" marR="6701" marT="6701" marB="32163" anchor="b"/>
                </a:tc>
                <a:tc>
                  <a:txBody>
                    <a:bodyPr/>
                    <a:lstStyle/>
                    <a:p>
                      <a:pPr algn="ctr" fontAlgn="b"/>
                      <a:r>
                        <a:rPr lang="nl-NL" sz="1000">
                          <a:effectLst/>
                          <a:latin typeface="+mn-lt"/>
                        </a:rPr>
                        <a:t>Realisatie 24</a:t>
                      </a:r>
                    </a:p>
                  </a:txBody>
                  <a:tcPr marL="72000" marR="6701" marT="6701" marB="32163" anchor="b"/>
                </a:tc>
                <a:tc>
                  <a:txBody>
                    <a:bodyPr/>
                    <a:lstStyle/>
                    <a:p>
                      <a:pPr algn="ctr" fontAlgn="b"/>
                      <a:r>
                        <a:rPr lang="nl-NL" sz="1000">
                          <a:effectLst/>
                          <a:latin typeface="+mn-lt"/>
                        </a:rPr>
                        <a:t>Realisatie 23</a:t>
                      </a:r>
                    </a:p>
                  </a:txBody>
                  <a:tcPr marL="72000" marR="6701" marT="6701" marB="32163" anchor="b"/>
                </a:tc>
                <a:tc>
                  <a:txBody>
                    <a:bodyPr/>
                    <a:lstStyle/>
                    <a:p>
                      <a:pPr fontAlgn="b"/>
                      <a:r>
                        <a:rPr lang="nl-NL" sz="1000">
                          <a:effectLst/>
                          <a:latin typeface="+mn-lt"/>
                        </a:rPr>
                        <a:t>Toelichting:</a:t>
                      </a:r>
                      <a:endParaRPr lang="nl-NL" sz="1000" i="1">
                        <a:effectLst/>
                        <a:latin typeface="+mn-lt"/>
                      </a:endParaRPr>
                    </a:p>
                  </a:txBody>
                  <a:tcPr marL="72000" marR="6701" marT="6701" marB="32163" anchor="b"/>
                </a:tc>
                <a:extLst>
                  <a:ext uri="{0D108BD9-81ED-4DB2-BD59-A6C34878D82A}">
                    <a16:rowId xmlns:a16="http://schemas.microsoft.com/office/drawing/2014/main" val="2993086646"/>
                  </a:ext>
                </a:extLst>
              </a:tr>
              <a:tr h="227459">
                <a:tc>
                  <a:txBody>
                    <a:bodyPr/>
                    <a:lstStyle/>
                    <a:p>
                      <a:pPr lvl="0">
                        <a:buNone/>
                      </a:pPr>
                      <a:r>
                        <a:rPr lang="nl-NL" sz="1000" b="1">
                          <a:effectLst/>
                          <a:latin typeface="+mn-lt"/>
                        </a:rPr>
                        <a:t>Inkomsten </a:t>
                      </a:r>
                      <a:r>
                        <a:rPr lang="nl-NL" sz="1000" b="1" i="0" u="sng" strike="noStrike" noProof="0">
                          <a:solidFill>
                            <a:srgbClr val="000000"/>
                          </a:solidFill>
                          <a:effectLst/>
                          <a:latin typeface="+mn-lt"/>
                        </a:rPr>
                        <a:t>(coöperatie breed)</a:t>
                      </a:r>
                      <a:endParaRPr lang="nl-NL" sz="1000" b="1">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72000" marR="6701" marT="6701" marB="32163" anchor="b"/>
                </a:tc>
                <a:extLst>
                  <a:ext uri="{0D108BD9-81ED-4DB2-BD59-A6C34878D82A}">
                    <a16:rowId xmlns:a16="http://schemas.microsoft.com/office/drawing/2014/main" val="2242990889"/>
                  </a:ext>
                </a:extLst>
              </a:tr>
              <a:tr h="227459">
                <a:tc>
                  <a:txBody>
                    <a:bodyPr/>
                    <a:lstStyle/>
                    <a:p>
                      <a:pPr fontAlgn="b"/>
                      <a:r>
                        <a:rPr lang="nl-NL" sz="1000">
                          <a:effectLst/>
                          <a:latin typeface="+mn-lt"/>
                        </a:rPr>
                        <a:t>Leden Fees</a:t>
                      </a:r>
                      <a:endParaRPr lang="nl-NL" sz="1000" err="1">
                        <a:effectLst/>
                        <a:latin typeface="+mn-lt"/>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€ 18.604</a:t>
                      </a:r>
                    </a:p>
                  </a:txBody>
                  <a:tcPr marL="6701" marR="6701" marT="6701" marB="32163" anchor="b"/>
                </a:tc>
                <a:tc>
                  <a:txBody>
                    <a:bodyPr/>
                    <a:lstStyle/>
                    <a:p>
                      <a:pPr marL="0" lvl="0" algn="r" defTabSz="914400" rtl="0" eaLnBrk="1" fontAlgn="b" latinLnBrk="0" hangingPunct="1">
                        <a:buNone/>
                      </a:pPr>
                      <a:r>
                        <a:rPr lang="nl-NL" sz="1000" kern="1200" noProof="0">
                          <a:solidFill>
                            <a:schemeClr val="tx1"/>
                          </a:solidFill>
                          <a:effectLst/>
                          <a:latin typeface="+mn-lt"/>
                          <a:ea typeface="+mn-ea"/>
                          <a:cs typeface="+mn-cs"/>
                        </a:rPr>
                        <a:t>€ </a:t>
                      </a:r>
                      <a:r>
                        <a:rPr lang="nl-NL" sz="1000" kern="1200">
                          <a:solidFill>
                            <a:schemeClr val="tx1"/>
                          </a:solidFill>
                          <a:effectLst/>
                          <a:latin typeface="+mn-lt"/>
                          <a:ea typeface="+mn-ea"/>
                          <a:cs typeface="+mn-cs"/>
                        </a:rPr>
                        <a:t>20.000 </a:t>
                      </a:r>
                    </a:p>
                  </a:txBody>
                  <a:tcPr marL="6701" marR="6701" marT="6701" marB="32163" anchor="b"/>
                </a:tc>
                <a:tc>
                  <a:txBody>
                    <a:bodyPr/>
                    <a:lstStyle/>
                    <a:p>
                      <a:pPr algn="r" fontAlgn="b"/>
                      <a:r>
                        <a:rPr lang="nl-NL" sz="1000">
                          <a:effectLst/>
                          <a:latin typeface="+mn-lt"/>
                        </a:rPr>
                        <a:t>€ 18.685</a:t>
                      </a:r>
                    </a:p>
                  </a:txBody>
                  <a:tcPr marL="6701" marR="72000" marT="6701" marB="32163" anchor="b"/>
                </a:tc>
                <a:tc>
                  <a:txBody>
                    <a:bodyPr/>
                    <a:lstStyle/>
                    <a:p>
                      <a:pPr algn="r" fontAlgn="b"/>
                      <a:r>
                        <a:rPr lang="nl-NL" sz="1000">
                          <a:effectLst/>
                          <a:latin typeface="+mn-lt"/>
                        </a:rPr>
                        <a:t> € 38.104 </a:t>
                      </a:r>
                    </a:p>
                  </a:txBody>
                  <a:tcPr marL="6701" marR="6701" marT="6701" marB="32163" anchor="b"/>
                </a:tc>
                <a:tc>
                  <a:txBody>
                    <a:bodyPr/>
                    <a:lstStyle/>
                    <a:p>
                      <a:pPr fontAlgn="b"/>
                      <a:r>
                        <a:rPr lang="nl-NL" sz="1000">
                          <a:effectLst/>
                          <a:latin typeface="+mn-lt"/>
                        </a:rPr>
                        <a:t>Van "OM | nieuwe energie", coöperatie-deel</a:t>
                      </a:r>
                    </a:p>
                  </a:txBody>
                  <a:tcPr marL="72000" marR="6701" marT="6701" marB="32163" anchor="b"/>
                </a:tc>
                <a:extLst>
                  <a:ext uri="{0D108BD9-81ED-4DB2-BD59-A6C34878D82A}">
                    <a16:rowId xmlns:a16="http://schemas.microsoft.com/office/drawing/2014/main" val="1251484651"/>
                  </a:ext>
                </a:extLst>
              </a:tr>
              <a:tr h="227459">
                <a:tc>
                  <a:txBody>
                    <a:bodyPr/>
                    <a:lstStyle/>
                    <a:p>
                      <a:pPr fontAlgn="b"/>
                      <a:r>
                        <a:rPr lang="nl-NL" sz="1000">
                          <a:effectLst/>
                          <a:latin typeface="+mn-lt"/>
                        </a:rPr>
                        <a:t>Bijdrage beheer centrales</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€ 16.674</a:t>
                      </a:r>
                    </a:p>
                  </a:txBody>
                  <a:tcPr marL="6701" marR="6701" marT="6701" marB="32163" anchor="b"/>
                </a:tc>
                <a:tc>
                  <a:txBody>
                    <a:bodyPr/>
                    <a:lstStyle/>
                    <a:p>
                      <a:pPr marL="0" lvl="0" algn="r" defTabSz="914400" rtl="0" eaLnBrk="1" fontAlgn="b" latinLnBrk="0" hangingPunct="1">
                        <a:buNone/>
                      </a:pPr>
                      <a:r>
                        <a:rPr lang="nl-NL" sz="1000" kern="1200" noProof="0">
                          <a:solidFill>
                            <a:schemeClr val="tx1"/>
                          </a:solidFill>
                          <a:effectLst/>
                          <a:latin typeface="+mn-lt"/>
                          <a:ea typeface="+mn-ea"/>
                          <a:cs typeface="+mn-cs"/>
                        </a:rPr>
                        <a:t>€ </a:t>
                      </a:r>
                      <a:r>
                        <a:rPr lang="nl-NL" sz="1000" kern="1200">
                          <a:solidFill>
                            <a:schemeClr val="tx1"/>
                          </a:solidFill>
                          <a:effectLst/>
                          <a:latin typeface="+mn-lt"/>
                          <a:ea typeface="+mn-ea"/>
                          <a:cs typeface="+mn-cs"/>
                        </a:rPr>
                        <a:t>15.500 </a:t>
                      </a:r>
                    </a:p>
                  </a:txBody>
                  <a:tcPr marL="6701" marR="6701" marT="6701" marB="32163" anchor="b"/>
                </a:tc>
                <a:tc>
                  <a:txBody>
                    <a:bodyPr/>
                    <a:lstStyle/>
                    <a:p>
                      <a:pPr algn="r" fontAlgn="b"/>
                      <a:r>
                        <a:rPr lang="nl-NL" sz="1000">
                          <a:effectLst/>
                          <a:latin typeface="+mn-lt"/>
                        </a:rPr>
                        <a:t>€ 14.386</a:t>
                      </a:r>
                    </a:p>
                  </a:txBody>
                  <a:tcPr marL="6701" marR="72000" marT="6701" marB="32163" anchor="b"/>
                </a:tc>
                <a:tc>
                  <a:txBody>
                    <a:bodyPr/>
                    <a:lstStyle/>
                    <a:p>
                      <a:pPr algn="r" fontAlgn="b"/>
                      <a:r>
                        <a:rPr lang="nl-NL" sz="1000">
                          <a:effectLst/>
                          <a:latin typeface="+mn-lt"/>
                        </a:rPr>
                        <a:t> € 14.142 </a:t>
                      </a:r>
                    </a:p>
                  </a:txBody>
                  <a:tcPr marL="6701" marR="6701" marT="6701" marB="32163" anchor="b"/>
                </a:tc>
                <a:tc>
                  <a:txBody>
                    <a:bodyPr/>
                    <a:lstStyle/>
                    <a:p>
                      <a:pPr fontAlgn="b"/>
                      <a:r>
                        <a:rPr lang="nl-NL" sz="1000">
                          <a:effectLst/>
                          <a:latin typeface="+mn-lt"/>
                        </a:rPr>
                        <a:t>Vanuit de 12 draaiende centrales, vanaf medio 2025, 13 centrales</a:t>
                      </a:r>
                      <a:endParaRPr lang="nl-NL" sz="1000">
                        <a:solidFill>
                          <a:srgbClr val="FF0000"/>
                        </a:solidFill>
                        <a:effectLst/>
                        <a:latin typeface="+mn-lt"/>
                      </a:endParaRPr>
                    </a:p>
                  </a:txBody>
                  <a:tcPr marL="72000" marR="6701" marT="6701" marB="32163" anchor="b"/>
                </a:tc>
                <a:extLst>
                  <a:ext uri="{0D108BD9-81ED-4DB2-BD59-A6C34878D82A}">
                    <a16:rowId xmlns:a16="http://schemas.microsoft.com/office/drawing/2014/main" val="3317385371"/>
                  </a:ext>
                </a:extLst>
              </a:tr>
              <a:tr h="227459">
                <a:tc>
                  <a:txBody>
                    <a:bodyPr/>
                    <a:lstStyle/>
                    <a:p>
                      <a:pPr fontAlgn="b"/>
                      <a:r>
                        <a:rPr lang="nl-NL" sz="1000">
                          <a:effectLst/>
                          <a:latin typeface="+mn-lt"/>
                        </a:rPr>
                        <a:t>Overig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€ 1.670</a:t>
                      </a: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algn="r" fontAlgn="b"/>
                      <a:r>
                        <a:rPr lang="nl-NL" sz="1000">
                          <a:effectLst/>
                          <a:latin typeface="+mn-lt"/>
                        </a:rPr>
                        <a:t> € 5</a:t>
                      </a:r>
                    </a:p>
                  </a:txBody>
                  <a:tcPr marL="6701" marR="72000" marT="6701" marB="32163" anchor="b"/>
                </a:tc>
                <a:tc>
                  <a:txBody>
                    <a:bodyPr/>
                    <a:lstStyle/>
                    <a:p>
                      <a:pPr algn="r" fontAlgn="b"/>
                      <a:r>
                        <a:rPr lang="nl-NL" sz="1000">
                          <a:effectLst/>
                          <a:latin typeface="+mn-lt"/>
                        </a:rPr>
                        <a:t> € 98 </a:t>
                      </a:r>
                    </a:p>
                  </a:txBody>
                  <a:tcPr marL="6701" marR="6701" marT="6701" marB="32163" anchor="b"/>
                </a:tc>
                <a:tc>
                  <a:txBody>
                    <a:bodyPr/>
                    <a:lstStyle/>
                    <a:p>
                      <a:pPr fontAlgn="b"/>
                      <a:r>
                        <a:rPr lang="nl-NL" sz="1000">
                          <a:effectLst/>
                          <a:latin typeface="+mn-lt"/>
                        </a:rPr>
                        <a:t>Rente, afronding, incidenteel</a:t>
                      </a:r>
                    </a:p>
                  </a:txBody>
                  <a:tcPr marL="72000" marR="6701" marT="6701" marB="32163" anchor="b"/>
                </a:tc>
                <a:extLst>
                  <a:ext uri="{0D108BD9-81ED-4DB2-BD59-A6C34878D82A}">
                    <a16:rowId xmlns:a16="http://schemas.microsoft.com/office/drawing/2014/main" val="3453484024"/>
                  </a:ext>
                </a:extLst>
              </a:tr>
              <a:tr h="227459">
                <a:tc>
                  <a:txBody>
                    <a:bodyPr/>
                    <a:lstStyle/>
                    <a:p>
                      <a:pPr fontAlgn="b"/>
                      <a:r>
                        <a:rPr lang="nl-NL" sz="1000">
                          <a:effectLst/>
                          <a:latin typeface="+mn-lt"/>
                        </a:rPr>
                        <a:t>Totaal:</a:t>
                      </a:r>
                      <a:endParaRPr lang="nl-NL" sz="1000" i="1">
                        <a:effectLst/>
                        <a:latin typeface="+mn-lt"/>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€ 36.947</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€ 35.500 </a:t>
                      </a:r>
                    </a:p>
                  </a:txBody>
                  <a:tcPr marL="6701" marR="6701" marT="6701" marB="32163" anchor="b"/>
                </a:tc>
                <a:tc>
                  <a:txBody>
                    <a:bodyPr/>
                    <a:lstStyle/>
                    <a:p>
                      <a:pPr algn="r" fontAlgn="b"/>
                      <a:r>
                        <a:rPr lang="nl-NL" sz="1000">
                          <a:effectLst/>
                          <a:latin typeface="+mn-lt"/>
                        </a:rPr>
                        <a:t>€ 33.076</a:t>
                      </a:r>
                    </a:p>
                  </a:txBody>
                  <a:tcPr marL="6701" marR="72000" marT="6701" marB="32163" anchor="b"/>
                </a:tc>
                <a:tc>
                  <a:txBody>
                    <a:bodyPr/>
                    <a:lstStyle/>
                    <a:p>
                      <a:pPr algn="r" fontAlgn="b"/>
                      <a:r>
                        <a:rPr lang="nl-NL" sz="1000">
                          <a:effectLst/>
                          <a:latin typeface="+mn-lt"/>
                        </a:rPr>
                        <a:t> € 50.557</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262153771"/>
                  </a:ext>
                </a:extLst>
              </a:tr>
              <a:tr h="227459">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334045498"/>
                  </a:ext>
                </a:extLst>
              </a:tr>
              <a:tr h="227459">
                <a:tc>
                  <a:txBody>
                    <a:bodyPr/>
                    <a:lstStyle/>
                    <a:p>
                      <a:pPr fontAlgn="b"/>
                      <a:r>
                        <a:rPr lang="nl-NL" sz="1000" b="1" u="sng">
                          <a:effectLst/>
                          <a:latin typeface="+mn-lt"/>
                        </a:rPr>
                        <a:t>Kosten (coöperatie breed)</a:t>
                      </a: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814378086"/>
                  </a:ext>
                </a:extLst>
              </a:tr>
              <a:tr h="227459">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1444277464"/>
                  </a:ext>
                </a:extLst>
              </a:tr>
              <a:tr h="227459">
                <a:tc>
                  <a:txBody>
                    <a:bodyPr/>
                    <a:lstStyle/>
                    <a:p>
                      <a:pPr fontAlgn="b"/>
                      <a:r>
                        <a:rPr lang="nl-NL" sz="1000">
                          <a:effectLst/>
                          <a:latin typeface="+mn-lt"/>
                        </a:rPr>
                        <a:t>Centrales draaiend houden</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€ 18.107</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€ 17.000</a:t>
                      </a:r>
                    </a:p>
                  </a:txBody>
                  <a:tcPr marL="6701" marR="6701" marT="6701" marB="32163" anchor="b"/>
                </a:tc>
                <a:tc>
                  <a:txBody>
                    <a:bodyPr/>
                    <a:lstStyle/>
                    <a:p>
                      <a:pPr algn="r" fontAlgn="b"/>
                      <a:r>
                        <a:rPr lang="nl-NL" sz="1000">
                          <a:effectLst/>
                          <a:latin typeface="+mn-lt"/>
                        </a:rPr>
                        <a:t>€  15.883</a:t>
                      </a:r>
                    </a:p>
                  </a:txBody>
                  <a:tcPr marL="6701" marR="72000" marT="6701" marB="32163" anchor="b"/>
                </a:tc>
                <a:tc>
                  <a:txBody>
                    <a:bodyPr/>
                    <a:lstStyle/>
                    <a:p>
                      <a:pPr algn="r" fontAlgn="b"/>
                      <a:r>
                        <a:rPr lang="nl-NL" sz="1000">
                          <a:effectLst/>
                          <a:latin typeface="+mn-lt"/>
                        </a:rPr>
                        <a:t> € 14.352 </a:t>
                      </a:r>
                    </a:p>
                  </a:txBody>
                  <a:tcPr marL="6701" marR="6701" marT="6701" marB="32163" anchor="b"/>
                </a:tc>
                <a:tc>
                  <a:txBody>
                    <a:bodyPr/>
                    <a:lstStyle/>
                    <a:p>
                      <a:pPr fontAlgn="b"/>
                      <a:r>
                        <a:rPr lang="nl-NL" sz="1000">
                          <a:effectLst/>
                          <a:latin typeface="+mn-lt"/>
                        </a:rPr>
                        <a:t>Onderhoud &amp; Monitoring, project- en ledenadministratie </a:t>
                      </a:r>
                      <a:endParaRPr lang="nl-NL" sz="1000">
                        <a:solidFill>
                          <a:srgbClr val="FF0000"/>
                        </a:solidFill>
                        <a:effectLst/>
                        <a:latin typeface="+mn-lt"/>
                      </a:endParaRPr>
                    </a:p>
                  </a:txBody>
                  <a:tcPr marL="72000" marR="6701" marT="6701" marB="32163" anchor="b"/>
                </a:tc>
                <a:extLst>
                  <a:ext uri="{0D108BD9-81ED-4DB2-BD59-A6C34878D82A}">
                    <a16:rowId xmlns:a16="http://schemas.microsoft.com/office/drawing/2014/main" val="1303935794"/>
                  </a:ext>
                </a:extLst>
              </a:tr>
              <a:tr h="227459">
                <a:tc>
                  <a:txBody>
                    <a:bodyPr/>
                    <a:lstStyle/>
                    <a:p>
                      <a:pPr fontAlgn="b"/>
                      <a:r>
                        <a:rPr lang="nl-NL" sz="1000">
                          <a:effectLst/>
                          <a:latin typeface="+mn-lt"/>
                        </a:rPr>
                        <a:t>Incidenteel Centrales draaiend</a:t>
                      </a:r>
                      <a:endParaRPr lang="nl-NL" sz="1000" i="1">
                        <a:effectLst/>
                        <a:latin typeface="+mn-lt"/>
                      </a:endParaRPr>
                    </a:p>
                  </a:txBody>
                  <a:tcPr marL="6701" marR="6701"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kern="1200">
                          <a:solidFill>
                            <a:schemeClr val="tx1"/>
                          </a:solidFill>
                          <a:effectLst/>
                          <a:latin typeface="+mn-lt"/>
                          <a:ea typeface="+mn-ea"/>
                          <a:cs typeface="+mn-cs"/>
                        </a:rPr>
                        <a:t>€18.800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a:t>
                      </a:r>
                    </a:p>
                  </a:txBody>
                  <a:tcPr marL="6701" marR="6701"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a:effectLst/>
                          <a:latin typeface="+mn-lt"/>
                        </a:rPr>
                        <a:t>€  8.265</a:t>
                      </a:r>
                    </a:p>
                  </a:txBody>
                  <a:tcPr marL="6701" marR="72000" marT="6701" marB="32163" anchor="b"/>
                </a:tc>
                <a:tc>
                  <a:txBody>
                    <a:bodyPr/>
                    <a:lstStyle/>
                    <a:p>
                      <a:pPr fontAlgn="b"/>
                      <a:endParaRPr lang="nl-NL" sz="1000" i="1">
                        <a:effectLst/>
                        <a:latin typeface="+mn-lt"/>
                      </a:endParaRPr>
                    </a:p>
                  </a:txBody>
                  <a:tcPr marL="6701" marR="6701" marT="6701" marB="32163" anchor="b"/>
                </a:tc>
                <a:tc>
                  <a:txBody>
                    <a:bodyPr/>
                    <a:lstStyle/>
                    <a:p>
                      <a:pPr fontAlgn="b"/>
                      <a:r>
                        <a:rPr lang="nl-NL" sz="1000">
                          <a:effectLst/>
                          <a:latin typeface="+mn-lt"/>
                        </a:rPr>
                        <a:t>SCOPE12 onderzoek, onderhoud en verbeteringen van centrales</a:t>
                      </a:r>
                      <a:endParaRPr lang="nl-NL" sz="1000" i="1">
                        <a:effectLst/>
                        <a:latin typeface="+mn-lt"/>
                      </a:endParaRPr>
                    </a:p>
                  </a:txBody>
                  <a:tcPr marL="72000" marR="6701" marT="6701" marB="32163" anchor="b"/>
                </a:tc>
                <a:extLst>
                  <a:ext uri="{0D108BD9-81ED-4DB2-BD59-A6C34878D82A}">
                    <a16:rowId xmlns:a16="http://schemas.microsoft.com/office/drawing/2014/main" val="3988126444"/>
                  </a:ext>
                </a:extLst>
              </a:tr>
              <a:tr h="227459">
                <a:tc>
                  <a:txBody>
                    <a:bodyPr/>
                    <a:lstStyle/>
                    <a:p>
                      <a:pPr fontAlgn="b"/>
                      <a:r>
                        <a:rPr lang="nl-NL" sz="1000">
                          <a:effectLst/>
                          <a:latin typeface="+mn-lt"/>
                        </a:rPr>
                        <a:t>Coöperatie draaiend houden</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€ 15.302</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€ 16.500</a:t>
                      </a:r>
                    </a:p>
                  </a:txBody>
                  <a:tcPr marL="6701" marR="6701" marT="6701" marB="32163" anchor="b"/>
                </a:tc>
                <a:tc>
                  <a:txBody>
                    <a:bodyPr/>
                    <a:lstStyle/>
                    <a:p>
                      <a:pPr algn="r" fontAlgn="b"/>
                      <a:r>
                        <a:rPr lang="nl-NL" sz="1000">
                          <a:effectLst/>
                          <a:latin typeface="+mn-lt"/>
                        </a:rPr>
                        <a:t> € 11.524</a:t>
                      </a:r>
                    </a:p>
                  </a:txBody>
                  <a:tcPr marL="6701" marR="72000" marT="6701" marB="32163" anchor="b"/>
                </a:tc>
                <a:tc>
                  <a:txBody>
                    <a:bodyPr/>
                    <a:lstStyle/>
                    <a:p>
                      <a:pPr algn="r" fontAlgn="b"/>
                      <a:r>
                        <a:rPr lang="nl-NL" sz="1000">
                          <a:effectLst/>
                          <a:latin typeface="+mn-lt"/>
                        </a:rPr>
                        <a:t> € 13.498 </a:t>
                      </a:r>
                    </a:p>
                  </a:txBody>
                  <a:tcPr marL="6701" marR="6701" marT="6701" marB="32163" anchor="b"/>
                </a:tc>
                <a:tc>
                  <a:txBody>
                    <a:bodyPr/>
                    <a:lstStyle/>
                    <a:p>
                      <a:pPr fontAlgn="b"/>
                      <a:r>
                        <a:rPr lang="nl-NL" sz="1000">
                          <a:effectLst/>
                          <a:latin typeface="+mn-lt"/>
                        </a:rPr>
                        <a:t>Verzekeringen, bankkosten, financiële administratie</a:t>
                      </a:r>
                    </a:p>
                  </a:txBody>
                  <a:tcPr marL="72000" marR="6701" marT="6701" marB="32163" anchor="b"/>
                </a:tc>
                <a:extLst>
                  <a:ext uri="{0D108BD9-81ED-4DB2-BD59-A6C34878D82A}">
                    <a16:rowId xmlns:a16="http://schemas.microsoft.com/office/drawing/2014/main" val="3274122144"/>
                  </a:ext>
                </a:extLst>
              </a:tr>
              <a:tr h="227459">
                <a:tc>
                  <a:txBody>
                    <a:bodyPr/>
                    <a:lstStyle/>
                    <a:p>
                      <a:pPr fontAlgn="b"/>
                      <a:r>
                        <a:rPr lang="nl-NL" sz="1000">
                          <a:effectLst/>
                          <a:latin typeface="+mn-lt"/>
                        </a:rPr>
                        <a:t>Acquisitie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€ 1.035</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€ 2.000</a:t>
                      </a:r>
                    </a:p>
                  </a:txBody>
                  <a:tcPr marL="6701" marR="6701" marT="6701" marB="32163" anchor="b"/>
                </a:tc>
                <a:tc>
                  <a:txBody>
                    <a:bodyPr/>
                    <a:lstStyle/>
                    <a:p>
                      <a:pPr algn="r" fontAlgn="b"/>
                      <a:r>
                        <a:rPr lang="nl-NL" sz="1000">
                          <a:effectLst/>
                          <a:latin typeface="+mn-lt"/>
                        </a:rPr>
                        <a:t> € 1.035</a:t>
                      </a:r>
                    </a:p>
                  </a:txBody>
                  <a:tcPr marL="6701" marR="72000"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a:effectLst/>
                          <a:latin typeface="+mn-lt"/>
                        </a:rPr>
                        <a:t>  € 1.774  </a:t>
                      </a:r>
                    </a:p>
                  </a:txBody>
                  <a:tcPr marL="6701" marR="6701" marT="6701" marB="32163" anchor="b"/>
                </a:tc>
                <a:tc>
                  <a:txBody>
                    <a:bodyPr/>
                    <a:lstStyle/>
                    <a:p>
                      <a:pPr fontAlgn="b"/>
                      <a:r>
                        <a:rPr lang="nl-NL" sz="1000">
                          <a:effectLst/>
                          <a:latin typeface="+mn-lt"/>
                        </a:rPr>
                        <a:t>Acquisitie nieuwe daken/projecten </a:t>
                      </a:r>
                    </a:p>
                  </a:txBody>
                  <a:tcPr marL="72000" marR="6701" marT="6701" marB="32163" anchor="b"/>
                </a:tc>
                <a:extLst>
                  <a:ext uri="{0D108BD9-81ED-4DB2-BD59-A6C34878D82A}">
                    <a16:rowId xmlns:a16="http://schemas.microsoft.com/office/drawing/2014/main" val="1962047564"/>
                  </a:ext>
                </a:extLst>
              </a:tr>
              <a:tr h="227459">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algn="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825298802"/>
                  </a:ext>
                </a:extLst>
              </a:tr>
              <a:tr h="227459">
                <a:tc>
                  <a:txBody>
                    <a:bodyPr/>
                    <a:lstStyle/>
                    <a:p>
                      <a:pPr fontAlgn="b"/>
                      <a:r>
                        <a:rPr lang="nl-NL" sz="1000">
                          <a:effectLst/>
                          <a:latin typeface="+mn-lt"/>
                        </a:rPr>
                        <a:t>Totaal:</a:t>
                      </a:r>
                      <a:endParaRPr lang="nl-NL" sz="1000" i="1">
                        <a:effectLst/>
                        <a:latin typeface="+mn-lt"/>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€ 53.244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€ 35.500</a:t>
                      </a:r>
                    </a:p>
                  </a:txBody>
                  <a:tcPr marL="6701" marR="6701" marT="6701" marB="32163" anchor="b"/>
                </a:tc>
                <a:tc>
                  <a:txBody>
                    <a:bodyPr/>
                    <a:lstStyle/>
                    <a:p>
                      <a:pPr algn="r" fontAlgn="b"/>
                      <a:r>
                        <a:rPr lang="nl-NL" sz="1000">
                          <a:effectLst/>
                          <a:latin typeface="+mn-lt"/>
                        </a:rPr>
                        <a:t> € 36.707</a:t>
                      </a:r>
                    </a:p>
                  </a:txBody>
                  <a:tcPr marL="6701" marR="72000" marT="6701" marB="32163" anchor="b"/>
                </a:tc>
                <a:tc>
                  <a:txBody>
                    <a:bodyPr/>
                    <a:lstStyle/>
                    <a:p>
                      <a:pPr algn="r" fontAlgn="b"/>
                      <a:r>
                        <a:rPr lang="nl-NL" sz="1000">
                          <a:effectLst/>
                          <a:latin typeface="+mn-lt"/>
                        </a:rPr>
                        <a:t> € 29.623 </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4155699105"/>
                  </a:ext>
                </a:extLst>
              </a:tr>
              <a:tr h="227459">
                <a:tc>
                  <a:txBody>
                    <a:bodyPr/>
                    <a:lstStyle/>
                    <a:p>
                      <a:pPr fontAlgn="b"/>
                      <a:endParaRPr lang="nl-NL" sz="1000" i="1">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algn="r" fontAlgn="b"/>
                      <a:endParaRPr lang="nl-NL" sz="1000">
                        <a:effectLst/>
                        <a:latin typeface="+mn-lt"/>
                      </a:endParaRPr>
                    </a:p>
                  </a:txBody>
                  <a:tcPr marL="6701" marR="72000" marT="6701" marB="32163" anchor="b"/>
                </a:tc>
                <a:tc>
                  <a:txBody>
                    <a:bodyPr/>
                    <a:lstStyle/>
                    <a:p>
                      <a:pPr algn="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431288813"/>
                  </a:ext>
                </a:extLst>
              </a:tr>
              <a:tr h="227459">
                <a:tc>
                  <a:txBody>
                    <a:bodyPr/>
                    <a:lstStyle/>
                    <a:p>
                      <a:pPr marL="0" algn="l" defTabSz="914400" rtl="0" eaLnBrk="1" fontAlgn="b" latinLnBrk="0" hangingPunct="1"/>
                      <a:r>
                        <a:rPr lang="nl-NL" sz="1000" b="1" u="sng" kern="1200">
                          <a:solidFill>
                            <a:schemeClr val="tx1"/>
                          </a:solidFill>
                          <a:effectLst/>
                          <a:latin typeface="+mn-lt"/>
                          <a:ea typeface="+mn-ea"/>
                          <a:cs typeface="+mn-cs"/>
                        </a:rPr>
                        <a:t>Resultaat (</a:t>
                      </a:r>
                      <a:r>
                        <a:rPr lang="nl-NL" sz="1000" b="1" u="sng" kern="1200" err="1">
                          <a:solidFill>
                            <a:schemeClr val="tx1"/>
                          </a:solidFill>
                          <a:effectLst/>
                          <a:latin typeface="+mn-lt"/>
                          <a:ea typeface="+mn-ea"/>
                          <a:cs typeface="+mn-cs"/>
                        </a:rPr>
                        <a:t>Cooperatie</a:t>
                      </a:r>
                      <a:r>
                        <a:rPr lang="nl-NL" sz="1000" b="1" u="sng" kern="1200">
                          <a:solidFill>
                            <a:schemeClr val="tx1"/>
                          </a:solidFill>
                          <a:effectLst/>
                          <a:latin typeface="+mn-lt"/>
                          <a:ea typeface="+mn-ea"/>
                          <a:cs typeface="+mn-cs"/>
                        </a:rPr>
                        <a:t> breed)</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a:t>
                      </a:r>
                      <a:r>
                        <a:rPr lang="nl-NL" sz="1000" i="0" kern="1200">
                          <a:solidFill>
                            <a:schemeClr val="tx1"/>
                          </a:solidFill>
                          <a:effectLst/>
                          <a:latin typeface="+mn-lt"/>
                          <a:ea typeface="+mn-ea"/>
                          <a:cs typeface="+mn-cs"/>
                        </a:rPr>
                        <a:t>16.297</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0</a:t>
                      </a:r>
                    </a:p>
                  </a:txBody>
                  <a:tcPr marL="6701" marR="6701" marT="6701" marB="32163" anchor="b"/>
                </a:tc>
                <a:tc>
                  <a:txBody>
                    <a:bodyPr/>
                    <a:lstStyle/>
                    <a:p>
                      <a:pPr algn="r" fontAlgn="b"/>
                      <a:r>
                        <a:rPr lang="nl-NL" sz="1000">
                          <a:effectLst/>
                          <a:latin typeface="+mn-lt"/>
                        </a:rPr>
                        <a:t> € -3.631</a:t>
                      </a:r>
                    </a:p>
                  </a:txBody>
                  <a:tcPr marL="6701" marR="72000" marT="6701" marB="32163" anchor="b"/>
                </a:tc>
                <a:tc>
                  <a:txBody>
                    <a:bodyPr/>
                    <a:lstStyle/>
                    <a:p>
                      <a:pPr algn="r" fontAlgn="b"/>
                      <a:r>
                        <a:rPr lang="nl-NL" sz="1000">
                          <a:effectLst/>
                          <a:latin typeface="+mn-lt"/>
                        </a:rPr>
                        <a:t> € 20.934</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1525821898"/>
                  </a:ext>
                </a:extLst>
              </a:tr>
            </a:tbl>
          </a:graphicData>
        </a:graphic>
      </p:graphicFrame>
    </p:spTree>
    <p:extLst>
      <p:ext uri="{BB962C8B-B14F-4D97-AF65-F5344CB8AC3E}">
        <p14:creationId xmlns:p14="http://schemas.microsoft.com/office/powerpoint/2010/main" val="298962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44FF-A7C0-4C37-7295-F16CDE849E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7BA4AE-73F3-DAE3-C299-D0E7A86F00B1}"/>
              </a:ext>
            </a:extLst>
          </p:cNvPr>
          <p:cNvSpPr>
            <a:spLocks noGrp="1"/>
          </p:cNvSpPr>
          <p:nvPr>
            <p:ph type="title"/>
          </p:nvPr>
        </p:nvSpPr>
        <p:spPr/>
        <p:txBody>
          <a:bodyPr/>
          <a:lstStyle/>
          <a:p>
            <a:r>
              <a:rPr lang="nl-NL">
                <a:solidFill>
                  <a:srgbClr val="009193"/>
                </a:solidFill>
              </a:rPr>
              <a:t>Resultaat centrales</a:t>
            </a:r>
            <a:endParaRPr lang="nl-NL" sz="2000">
              <a:solidFill>
                <a:srgbClr val="009193"/>
              </a:solidFill>
              <a:cs typeface="Calibri Light"/>
            </a:endParaRPr>
          </a:p>
        </p:txBody>
      </p:sp>
      <p:pic>
        <p:nvPicPr>
          <p:cNvPr id="4" name="Afbeelding 3">
            <a:extLst>
              <a:ext uri="{FF2B5EF4-FFF2-40B4-BE49-F238E27FC236}">
                <a16:creationId xmlns:a16="http://schemas.microsoft.com/office/drawing/2014/main" id="{8AFCCB1A-EDEB-74CF-9178-3FBCACC94C51}"/>
              </a:ext>
            </a:extLst>
          </p:cNvPr>
          <p:cNvPicPr>
            <a:picLocks noChangeAspect="1"/>
          </p:cNvPicPr>
          <p:nvPr/>
        </p:nvPicPr>
        <p:blipFill>
          <a:blip r:embed="rId3"/>
          <a:stretch>
            <a:fillRect/>
          </a:stretch>
        </p:blipFill>
        <p:spPr>
          <a:xfrm>
            <a:off x="0" y="5951678"/>
            <a:ext cx="12192000" cy="915947"/>
          </a:xfrm>
          <a:prstGeom prst="rect">
            <a:avLst/>
          </a:prstGeom>
        </p:spPr>
      </p:pic>
      <p:sp>
        <p:nvSpPr>
          <p:cNvPr id="5" name="Rechthoek 4">
            <a:extLst>
              <a:ext uri="{FF2B5EF4-FFF2-40B4-BE49-F238E27FC236}">
                <a16:creationId xmlns:a16="http://schemas.microsoft.com/office/drawing/2014/main" id="{0865B20C-84A6-337A-0EB5-F33EBB303247}"/>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graphicFrame>
        <p:nvGraphicFramePr>
          <p:cNvPr id="6" name="Grafiek 5">
            <a:extLst>
              <a:ext uri="{FF2B5EF4-FFF2-40B4-BE49-F238E27FC236}">
                <a16:creationId xmlns:a16="http://schemas.microsoft.com/office/drawing/2014/main" id="{F41B5228-92FB-A1A7-7C3A-AA28F8CC7279}"/>
              </a:ext>
            </a:extLst>
          </p:cNvPr>
          <p:cNvGraphicFramePr>
            <a:graphicFrameLocks/>
          </p:cNvGraphicFramePr>
          <p:nvPr/>
        </p:nvGraphicFramePr>
        <p:xfrm>
          <a:off x="838200" y="1794120"/>
          <a:ext cx="4572000" cy="3201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ek 6">
            <a:extLst>
              <a:ext uri="{FF2B5EF4-FFF2-40B4-BE49-F238E27FC236}">
                <a16:creationId xmlns:a16="http://schemas.microsoft.com/office/drawing/2014/main" id="{7D73C17E-D00B-36B7-1689-40C7B2A1C083}"/>
              </a:ext>
            </a:extLst>
          </p:cNvPr>
          <p:cNvGraphicFramePr>
            <a:graphicFrameLocks/>
          </p:cNvGraphicFramePr>
          <p:nvPr/>
        </p:nvGraphicFramePr>
        <p:xfrm>
          <a:off x="5869781" y="1794120"/>
          <a:ext cx="4572000" cy="3201825"/>
        </p:xfrm>
        <a:graphic>
          <a:graphicData uri="http://schemas.openxmlformats.org/drawingml/2006/chart">
            <c:chart xmlns:c="http://schemas.openxmlformats.org/drawingml/2006/chart" xmlns:r="http://schemas.openxmlformats.org/officeDocument/2006/relationships" r:id="rId5"/>
          </a:graphicData>
        </a:graphic>
      </p:graphicFrame>
      <p:sp>
        <p:nvSpPr>
          <p:cNvPr id="8" name="Tijdelijke aanduiding voor inhoud 2">
            <a:extLst>
              <a:ext uri="{FF2B5EF4-FFF2-40B4-BE49-F238E27FC236}">
                <a16:creationId xmlns:a16="http://schemas.microsoft.com/office/drawing/2014/main" id="{5EF21493-0949-367E-6545-6C65B8CDD93B}"/>
              </a:ext>
            </a:extLst>
          </p:cNvPr>
          <p:cNvSpPr>
            <a:spLocks noGrp="1"/>
          </p:cNvSpPr>
          <p:nvPr>
            <p:ph idx="1"/>
          </p:nvPr>
        </p:nvSpPr>
        <p:spPr>
          <a:xfrm>
            <a:off x="838200" y="5102455"/>
            <a:ext cx="4572000" cy="906787"/>
          </a:xfrm>
        </p:spPr>
        <p:txBody>
          <a:bodyPr vert="horz" lIns="91440" tIns="45720" rIns="91440" bIns="45720" rtlCol="0" anchor="t">
            <a:normAutofit/>
          </a:bodyPr>
          <a:lstStyle/>
          <a:p>
            <a:r>
              <a:rPr lang="nl-NL" sz="1500"/>
              <a:t>Het resultaat van de centrales is sterk verslechterd 2022-2025</a:t>
            </a:r>
          </a:p>
          <a:p>
            <a:r>
              <a:rPr lang="nl-NL" sz="1500">
                <a:ea typeface="Calibri"/>
                <a:cs typeface="Calibri"/>
              </a:rPr>
              <a:t>De kosten voor de centrales zijn licht gestegen</a:t>
            </a:r>
          </a:p>
        </p:txBody>
      </p:sp>
      <p:sp>
        <p:nvSpPr>
          <p:cNvPr id="10" name="Tijdelijke aanduiding voor inhoud 2">
            <a:extLst>
              <a:ext uri="{FF2B5EF4-FFF2-40B4-BE49-F238E27FC236}">
                <a16:creationId xmlns:a16="http://schemas.microsoft.com/office/drawing/2014/main" id="{022AA318-850E-DB9B-018F-1AB1174C2A6A}"/>
              </a:ext>
            </a:extLst>
          </p:cNvPr>
          <p:cNvSpPr txBox="1">
            <a:spLocks/>
          </p:cNvSpPr>
          <p:nvPr/>
        </p:nvSpPr>
        <p:spPr>
          <a:xfrm>
            <a:off x="5970006" y="5102454"/>
            <a:ext cx="4572000" cy="1176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0"/>
              <a:t>De omzet van de centrales is meer dan gehalveerd door het lagere tarief voor </a:t>
            </a:r>
            <a:r>
              <a:rPr lang="nl-NL" sz="1500" err="1"/>
              <a:t>teruglevering</a:t>
            </a:r>
            <a:endParaRPr lang="nl-NL" sz="1500"/>
          </a:p>
          <a:p>
            <a:r>
              <a:rPr lang="nl-NL" sz="1500">
                <a:ea typeface="Calibri"/>
                <a:cs typeface="Calibri"/>
              </a:rPr>
              <a:t>Minimum tarief door positieve kasstromen PCR: 4ct</a:t>
            </a:r>
          </a:p>
          <a:p>
            <a:r>
              <a:rPr lang="nl-NL" sz="1500">
                <a:ea typeface="Calibri"/>
                <a:cs typeface="Calibri"/>
              </a:rPr>
              <a:t>Tarief 2026 tot op heden: 4,3 - 3,7 - 4,0ct</a:t>
            </a:r>
          </a:p>
        </p:txBody>
      </p:sp>
    </p:spTree>
    <p:extLst>
      <p:ext uri="{BB962C8B-B14F-4D97-AF65-F5344CB8AC3E}">
        <p14:creationId xmlns:p14="http://schemas.microsoft.com/office/powerpoint/2010/main" val="146956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AD3D-9AAA-F63A-359B-7101CAF62A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5F840E-3F1B-46D2-C568-C2E148DD25F5}"/>
              </a:ext>
            </a:extLst>
          </p:cNvPr>
          <p:cNvSpPr>
            <a:spLocks noGrp="1"/>
          </p:cNvSpPr>
          <p:nvPr>
            <p:ph type="title"/>
          </p:nvPr>
        </p:nvSpPr>
        <p:spPr/>
        <p:txBody>
          <a:bodyPr/>
          <a:lstStyle/>
          <a:p>
            <a:r>
              <a:rPr lang="nl-NL">
                <a:solidFill>
                  <a:srgbClr val="009193"/>
                </a:solidFill>
              </a:rPr>
              <a:t>Kosten</a:t>
            </a:r>
            <a:endParaRPr lang="nl-NL" sz="2000">
              <a:solidFill>
                <a:srgbClr val="009193"/>
              </a:solidFill>
              <a:cs typeface="Calibri Light"/>
            </a:endParaRPr>
          </a:p>
        </p:txBody>
      </p:sp>
      <p:pic>
        <p:nvPicPr>
          <p:cNvPr id="4" name="Afbeelding 3">
            <a:extLst>
              <a:ext uri="{FF2B5EF4-FFF2-40B4-BE49-F238E27FC236}">
                <a16:creationId xmlns:a16="http://schemas.microsoft.com/office/drawing/2014/main" id="{3D180CFB-6BDC-7B31-418B-C3715C8BF2B9}"/>
              </a:ext>
            </a:extLst>
          </p:cNvPr>
          <p:cNvPicPr>
            <a:picLocks noChangeAspect="1"/>
          </p:cNvPicPr>
          <p:nvPr/>
        </p:nvPicPr>
        <p:blipFill>
          <a:blip r:embed="rId2"/>
          <a:stretch>
            <a:fillRect/>
          </a:stretch>
        </p:blipFill>
        <p:spPr>
          <a:xfrm>
            <a:off x="0" y="5951678"/>
            <a:ext cx="12192000" cy="915947"/>
          </a:xfrm>
          <a:prstGeom prst="rect">
            <a:avLst/>
          </a:prstGeom>
        </p:spPr>
      </p:pic>
      <p:sp>
        <p:nvSpPr>
          <p:cNvPr id="5" name="Rechthoek 4">
            <a:extLst>
              <a:ext uri="{FF2B5EF4-FFF2-40B4-BE49-F238E27FC236}">
                <a16:creationId xmlns:a16="http://schemas.microsoft.com/office/drawing/2014/main" id="{4F9A769C-CBE0-1F76-0FA0-78B68AD862ED}"/>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graphicFrame>
        <p:nvGraphicFramePr>
          <p:cNvPr id="12" name="Grafiek 11">
            <a:extLst>
              <a:ext uri="{FF2B5EF4-FFF2-40B4-BE49-F238E27FC236}">
                <a16:creationId xmlns:a16="http://schemas.microsoft.com/office/drawing/2014/main" id="{F7A1C7C3-D339-A348-41FB-D93CF7CB5517}"/>
              </a:ext>
            </a:extLst>
          </p:cNvPr>
          <p:cNvGraphicFramePr>
            <a:graphicFrameLocks/>
          </p:cNvGraphicFramePr>
          <p:nvPr/>
        </p:nvGraphicFramePr>
        <p:xfrm>
          <a:off x="1052186" y="1515649"/>
          <a:ext cx="9745250" cy="4436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10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A291-37B1-A432-4CF8-61D8DA17DF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7C1E3E-7259-66C2-F755-11DEC659215C}"/>
              </a:ext>
            </a:extLst>
          </p:cNvPr>
          <p:cNvSpPr>
            <a:spLocks noGrp="1"/>
          </p:cNvSpPr>
          <p:nvPr>
            <p:ph type="title"/>
          </p:nvPr>
        </p:nvSpPr>
        <p:spPr/>
        <p:txBody>
          <a:bodyPr/>
          <a:lstStyle/>
          <a:p>
            <a:r>
              <a:rPr lang="nl-NL">
                <a:solidFill>
                  <a:srgbClr val="009193"/>
                </a:solidFill>
              </a:rPr>
              <a:t>Resultaatverbetering centrales</a:t>
            </a:r>
            <a:endParaRPr lang="nl-NL" sz="2000">
              <a:solidFill>
                <a:srgbClr val="009193"/>
              </a:solidFill>
              <a:cs typeface="Calibri Light"/>
            </a:endParaRPr>
          </a:p>
        </p:txBody>
      </p:sp>
      <p:pic>
        <p:nvPicPr>
          <p:cNvPr id="4" name="Afbeelding 3">
            <a:extLst>
              <a:ext uri="{FF2B5EF4-FFF2-40B4-BE49-F238E27FC236}">
                <a16:creationId xmlns:a16="http://schemas.microsoft.com/office/drawing/2014/main" id="{480F4578-3258-DDCE-D806-0796F42B46DD}"/>
              </a:ext>
            </a:extLst>
          </p:cNvPr>
          <p:cNvPicPr>
            <a:picLocks noChangeAspect="1"/>
          </p:cNvPicPr>
          <p:nvPr/>
        </p:nvPicPr>
        <p:blipFill>
          <a:blip r:embed="rId2"/>
          <a:stretch>
            <a:fillRect/>
          </a:stretch>
        </p:blipFill>
        <p:spPr>
          <a:xfrm>
            <a:off x="0" y="5951678"/>
            <a:ext cx="12192000" cy="915947"/>
          </a:xfrm>
          <a:prstGeom prst="rect">
            <a:avLst/>
          </a:prstGeom>
        </p:spPr>
      </p:pic>
      <p:sp>
        <p:nvSpPr>
          <p:cNvPr id="5" name="Rechthoek 4">
            <a:extLst>
              <a:ext uri="{FF2B5EF4-FFF2-40B4-BE49-F238E27FC236}">
                <a16:creationId xmlns:a16="http://schemas.microsoft.com/office/drawing/2014/main" id="{5778CE5C-F33C-7B98-42AB-5E2201B68515}"/>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sp>
        <p:nvSpPr>
          <p:cNvPr id="8" name="Tijdelijke aanduiding voor inhoud 2">
            <a:extLst>
              <a:ext uri="{FF2B5EF4-FFF2-40B4-BE49-F238E27FC236}">
                <a16:creationId xmlns:a16="http://schemas.microsoft.com/office/drawing/2014/main" id="{EEDEF98C-F817-1B84-9748-A0DF8D01FA59}"/>
              </a:ext>
            </a:extLst>
          </p:cNvPr>
          <p:cNvSpPr>
            <a:spLocks noGrp="1"/>
          </p:cNvSpPr>
          <p:nvPr>
            <p:ph idx="1"/>
          </p:nvPr>
        </p:nvSpPr>
        <p:spPr>
          <a:xfrm>
            <a:off x="838200" y="2023497"/>
            <a:ext cx="9609500" cy="3688371"/>
          </a:xfrm>
        </p:spPr>
        <p:txBody>
          <a:bodyPr vert="horz" lIns="91440" tIns="45720" rIns="91440" bIns="45720" rtlCol="0" anchor="t">
            <a:normAutofit/>
          </a:bodyPr>
          <a:lstStyle/>
          <a:p>
            <a:r>
              <a:rPr lang="nl-NL" sz="1600"/>
              <a:t>Het bestuur voelt zich genoopt kostenbesparingen door te voeren om het resultaat van de centrales te verbeteren en een positieve kasstroom te garanderen</a:t>
            </a:r>
          </a:p>
          <a:p>
            <a:r>
              <a:rPr lang="nl-NL" sz="1600"/>
              <a:t>Komend kwartaal zal hierover besluitvorming plaatsvinden</a:t>
            </a:r>
          </a:p>
          <a:p>
            <a:r>
              <a:rPr lang="nl-NL" sz="1600"/>
              <a:t>Potentiële kostenbesparingen zijn:</a:t>
            </a:r>
          </a:p>
          <a:p>
            <a:pPr lvl="1"/>
            <a:r>
              <a:rPr lang="nl-NL" sz="1300"/>
              <a:t>Nieuw contract monitoring </a:t>
            </a:r>
          </a:p>
          <a:p>
            <a:pPr lvl="1"/>
            <a:r>
              <a:rPr lang="nl-NL" sz="1300"/>
              <a:t>Gebruik </a:t>
            </a:r>
            <a:r>
              <a:rPr lang="nl-NL" sz="1300" err="1"/>
              <a:t>Econobis</a:t>
            </a:r>
            <a:r>
              <a:rPr lang="nl-NL" sz="1300"/>
              <a:t> - CRM </a:t>
            </a:r>
            <a:endParaRPr lang="nl-NL" sz="1300">
              <a:ea typeface="Calibri"/>
              <a:cs typeface="Calibri"/>
            </a:endParaRPr>
          </a:p>
          <a:p>
            <a:pPr lvl="1"/>
            <a:r>
              <a:rPr lang="nl-NL" sz="1300"/>
              <a:t>Eigen website beheer</a:t>
            </a:r>
          </a:p>
          <a:p>
            <a:r>
              <a:rPr lang="nl-NL" sz="1600"/>
              <a:t>Verhogen margeafdrachten Om Energie leden </a:t>
            </a:r>
          </a:p>
          <a:p>
            <a:pPr lvl="1"/>
            <a:r>
              <a:rPr lang="nl-NL" sz="1300"/>
              <a:t>Campagne voeren bij leden centrales met lage participatie</a:t>
            </a:r>
          </a:p>
          <a:p>
            <a:pPr lvl="1"/>
            <a:r>
              <a:rPr lang="nl-NL" sz="1300"/>
              <a:t>Elke klant van Om Energie die Buurtstroom Energie-U opvoert als coöperatie, levert 30,- op per jaar voor Buurtstroom</a:t>
            </a:r>
          </a:p>
          <a:p>
            <a:pPr lvl="1"/>
            <a:endParaRPr lang="nl-NL" sz="1200"/>
          </a:p>
          <a:p>
            <a:endParaRPr lang="nl-NL" sz="1600">
              <a:ea typeface="Calibri"/>
              <a:cs typeface="Calibri"/>
            </a:endParaRPr>
          </a:p>
        </p:txBody>
      </p:sp>
    </p:spTree>
    <p:extLst>
      <p:ext uri="{BB962C8B-B14F-4D97-AF65-F5344CB8AC3E}">
        <p14:creationId xmlns:p14="http://schemas.microsoft.com/office/powerpoint/2010/main" val="43752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EF5F-CAB3-18D5-959F-BAE2E637ED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003217-2100-D461-49DF-2F68F11AC911}"/>
              </a:ext>
            </a:extLst>
          </p:cNvPr>
          <p:cNvSpPr>
            <a:spLocks noGrp="1"/>
          </p:cNvSpPr>
          <p:nvPr>
            <p:ph type="title"/>
          </p:nvPr>
        </p:nvSpPr>
        <p:spPr/>
        <p:txBody>
          <a:bodyPr/>
          <a:lstStyle/>
          <a:p>
            <a:r>
              <a:rPr lang="nl-NL">
                <a:solidFill>
                  <a:srgbClr val="009193"/>
                </a:solidFill>
              </a:rPr>
              <a:t>Verhogen Margeafdrachten</a:t>
            </a:r>
          </a:p>
        </p:txBody>
      </p:sp>
      <p:pic>
        <p:nvPicPr>
          <p:cNvPr id="4" name="Afbeelding 3">
            <a:extLst>
              <a:ext uri="{FF2B5EF4-FFF2-40B4-BE49-F238E27FC236}">
                <a16:creationId xmlns:a16="http://schemas.microsoft.com/office/drawing/2014/main" id="{4DE1BF33-D47D-30BB-86A8-40A18A0C5CDA}"/>
              </a:ext>
            </a:extLst>
          </p:cNvPr>
          <p:cNvPicPr>
            <a:picLocks noChangeAspect="1"/>
          </p:cNvPicPr>
          <p:nvPr/>
        </p:nvPicPr>
        <p:blipFill>
          <a:blip r:embed="rId2"/>
          <a:stretch>
            <a:fillRect/>
          </a:stretch>
        </p:blipFill>
        <p:spPr>
          <a:xfrm>
            <a:off x="0" y="5951678"/>
            <a:ext cx="12192000" cy="915947"/>
          </a:xfrm>
          <a:prstGeom prst="rect">
            <a:avLst/>
          </a:prstGeom>
        </p:spPr>
      </p:pic>
      <p:sp>
        <p:nvSpPr>
          <p:cNvPr id="5" name="Rechthoek 4">
            <a:extLst>
              <a:ext uri="{FF2B5EF4-FFF2-40B4-BE49-F238E27FC236}">
                <a16:creationId xmlns:a16="http://schemas.microsoft.com/office/drawing/2014/main" id="{E23EFDE1-91A5-9CDE-B3AB-8351C43B282F}"/>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a:t>
            </a:r>
            <a:endParaRPr lang="en-US" sz="1500" b="1">
              <a:ea typeface="Calibri"/>
              <a:cs typeface="Calibri"/>
            </a:endParaRPr>
          </a:p>
          <a:p>
            <a:pPr marL="285750" indent="-285750">
              <a:buFont typeface="Arial,Sans-Serif"/>
              <a:buChar char="•"/>
            </a:pPr>
            <a:r>
              <a:rPr lang="nl-NL" sz="1500"/>
              <a:t>Verslag Kascommissie</a:t>
            </a:r>
          </a:p>
          <a:p>
            <a:pPr marL="285750" indent="-285750">
              <a:buFont typeface="Arial,Sans-Serif"/>
              <a:buChar char="•"/>
            </a:pPr>
            <a:r>
              <a:rPr lang="nl-NL" sz="1500">
                <a:ea typeface="Calibri"/>
                <a:cs typeface="Calibri"/>
              </a:rPr>
              <a:t>Samenstelling Kascommissie</a:t>
            </a:r>
          </a:p>
        </p:txBody>
      </p:sp>
      <p:pic>
        <p:nvPicPr>
          <p:cNvPr id="9" name="Afbeelding 8">
            <a:extLst>
              <a:ext uri="{FF2B5EF4-FFF2-40B4-BE49-F238E27FC236}">
                <a16:creationId xmlns:a16="http://schemas.microsoft.com/office/drawing/2014/main" id="{0582F105-5AC1-BD6A-40FE-C56D0F41CD27}"/>
              </a:ext>
            </a:extLst>
          </p:cNvPr>
          <p:cNvPicPr>
            <a:picLocks noChangeAspect="1"/>
          </p:cNvPicPr>
          <p:nvPr/>
        </p:nvPicPr>
        <p:blipFill>
          <a:blip r:embed="rId3"/>
          <a:stretch>
            <a:fillRect/>
          </a:stretch>
        </p:blipFill>
        <p:spPr>
          <a:xfrm>
            <a:off x="1096117" y="1690688"/>
            <a:ext cx="5359744" cy="2935260"/>
          </a:xfrm>
          <a:prstGeom prst="rect">
            <a:avLst/>
          </a:prstGeom>
          <a:effectLst>
            <a:outerShdw blurRad="50800" dist="38100" dir="2700000" algn="tl" rotWithShape="0">
              <a:prstClr val="black">
                <a:alpha val="40000"/>
              </a:prstClr>
            </a:outerShdw>
          </a:effectLst>
        </p:spPr>
      </p:pic>
      <p:pic>
        <p:nvPicPr>
          <p:cNvPr id="10" name="Afbeelding 9">
            <a:extLst>
              <a:ext uri="{FF2B5EF4-FFF2-40B4-BE49-F238E27FC236}">
                <a16:creationId xmlns:a16="http://schemas.microsoft.com/office/drawing/2014/main" id="{55A543F7-5BC8-B68E-A991-AE6A877654F7}"/>
              </a:ext>
            </a:extLst>
          </p:cNvPr>
          <p:cNvPicPr>
            <a:picLocks noChangeAspect="1"/>
          </p:cNvPicPr>
          <p:nvPr/>
        </p:nvPicPr>
        <p:blipFill>
          <a:blip r:embed="rId4"/>
          <a:stretch>
            <a:fillRect/>
          </a:stretch>
        </p:blipFill>
        <p:spPr>
          <a:xfrm>
            <a:off x="5021996" y="3167525"/>
            <a:ext cx="5739789" cy="2880806"/>
          </a:xfrm>
          <a:prstGeom prst="rect">
            <a:avLst/>
          </a:prstGeom>
          <a:effectLst>
            <a:outerShdw blurRad="50800" dist="38100" dir="2700000" algn="tl" rotWithShape="0">
              <a:prstClr val="black">
                <a:alpha val="40000"/>
              </a:prstClr>
            </a:outerShdw>
          </a:effectLst>
        </p:spPr>
      </p:pic>
      <p:sp>
        <p:nvSpPr>
          <p:cNvPr id="11" name="Boog 10">
            <a:extLst>
              <a:ext uri="{FF2B5EF4-FFF2-40B4-BE49-F238E27FC236}">
                <a16:creationId xmlns:a16="http://schemas.microsoft.com/office/drawing/2014/main" id="{70F6836D-DCEC-F0C6-0468-443DD9E52C39}"/>
              </a:ext>
            </a:extLst>
          </p:cNvPr>
          <p:cNvSpPr/>
          <p:nvPr/>
        </p:nvSpPr>
        <p:spPr>
          <a:xfrm>
            <a:off x="9137165" y="3930162"/>
            <a:ext cx="1406769" cy="808892"/>
          </a:xfrm>
          <a:prstGeom prst="arc">
            <a:avLst>
              <a:gd name="adj1" fmla="val 15431741"/>
              <a:gd name="adj2" fmla="val 121892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Boog 11">
            <a:extLst>
              <a:ext uri="{FF2B5EF4-FFF2-40B4-BE49-F238E27FC236}">
                <a16:creationId xmlns:a16="http://schemas.microsoft.com/office/drawing/2014/main" id="{4131825E-D555-9FC1-03A3-2FBF3C927173}"/>
              </a:ext>
            </a:extLst>
          </p:cNvPr>
          <p:cNvSpPr/>
          <p:nvPr/>
        </p:nvSpPr>
        <p:spPr>
          <a:xfrm>
            <a:off x="6074161" y="2554444"/>
            <a:ext cx="474786" cy="348868"/>
          </a:xfrm>
          <a:prstGeom prst="arc">
            <a:avLst>
              <a:gd name="adj1" fmla="val 15431741"/>
              <a:gd name="adj2" fmla="val 121892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Rechthoek 12">
            <a:extLst>
              <a:ext uri="{FF2B5EF4-FFF2-40B4-BE49-F238E27FC236}">
                <a16:creationId xmlns:a16="http://schemas.microsoft.com/office/drawing/2014/main" id="{65304D71-CD67-8BBE-7D1C-BFCE52CAC770}"/>
              </a:ext>
            </a:extLst>
          </p:cNvPr>
          <p:cNvSpPr/>
          <p:nvPr/>
        </p:nvSpPr>
        <p:spPr>
          <a:xfrm>
            <a:off x="7088557" y="5556738"/>
            <a:ext cx="492369" cy="105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4CE7B96-F1CF-21E1-3886-3B69FCCFEA70}"/>
              </a:ext>
            </a:extLst>
          </p:cNvPr>
          <p:cNvSpPr/>
          <p:nvPr/>
        </p:nvSpPr>
        <p:spPr>
          <a:xfrm>
            <a:off x="7002698" y="4634920"/>
            <a:ext cx="492369" cy="105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A009A31-C7D3-4DC8-4809-976DB02D41ED}"/>
              </a:ext>
            </a:extLst>
          </p:cNvPr>
          <p:cNvSpPr/>
          <p:nvPr/>
        </p:nvSpPr>
        <p:spPr>
          <a:xfrm>
            <a:off x="8066461" y="4634920"/>
            <a:ext cx="492369" cy="105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234A42E7-21D6-7F22-F65C-E2FCC3F35DD0}"/>
              </a:ext>
            </a:extLst>
          </p:cNvPr>
          <p:cNvSpPr/>
          <p:nvPr/>
        </p:nvSpPr>
        <p:spPr>
          <a:xfrm>
            <a:off x="7009948" y="4929707"/>
            <a:ext cx="790947" cy="1055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A8098C6-2089-1B9A-A2FF-E2C19B5A5453}"/>
              </a:ext>
            </a:extLst>
          </p:cNvPr>
          <p:cNvSpPr/>
          <p:nvPr/>
        </p:nvSpPr>
        <p:spPr>
          <a:xfrm>
            <a:off x="7009948" y="5187615"/>
            <a:ext cx="790947" cy="1055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Boog 17">
            <a:extLst>
              <a:ext uri="{FF2B5EF4-FFF2-40B4-BE49-F238E27FC236}">
                <a16:creationId xmlns:a16="http://schemas.microsoft.com/office/drawing/2014/main" id="{F7E80CF2-C744-7BDC-CDCD-CF0F852332C9}"/>
              </a:ext>
            </a:extLst>
          </p:cNvPr>
          <p:cNvSpPr/>
          <p:nvPr/>
        </p:nvSpPr>
        <p:spPr>
          <a:xfrm>
            <a:off x="2745157" y="2628900"/>
            <a:ext cx="7139354" cy="2481304"/>
          </a:xfrm>
          <a:prstGeom prst="arc">
            <a:avLst>
              <a:gd name="adj1" fmla="val 1675395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Tekstvak 19">
            <a:extLst>
              <a:ext uri="{FF2B5EF4-FFF2-40B4-BE49-F238E27FC236}">
                <a16:creationId xmlns:a16="http://schemas.microsoft.com/office/drawing/2014/main" id="{C0C65360-7AE8-A58D-2D7E-F47EB0CB5CDC}"/>
              </a:ext>
            </a:extLst>
          </p:cNvPr>
          <p:cNvSpPr txBox="1"/>
          <p:nvPr/>
        </p:nvSpPr>
        <p:spPr>
          <a:xfrm>
            <a:off x="6921863" y="1830695"/>
            <a:ext cx="3724493" cy="1200329"/>
          </a:xfrm>
          <a:prstGeom prst="rect">
            <a:avLst/>
          </a:prstGeom>
          <a:solidFill>
            <a:schemeClr val="bg1"/>
          </a:solidFill>
        </p:spPr>
        <p:txBody>
          <a:bodyPr wrap="square">
            <a:spAutoFit/>
          </a:bodyPr>
          <a:lstStyle/>
          <a:p>
            <a:pPr marL="11113" lvl="1"/>
            <a:r>
              <a:rPr lang="nl-NL" sz="1800"/>
              <a:t>Elke klant van Om Energie die Buurtstroom Energie-U opvoert als coöperatie, </a:t>
            </a:r>
            <a:r>
              <a:rPr lang="nl-NL"/>
              <a:t>verhoogt de opbrengsten van Buurtstroom met </a:t>
            </a:r>
            <a:r>
              <a:rPr lang="nl-NL" sz="1800"/>
              <a:t> 30,- op per jaar</a:t>
            </a:r>
          </a:p>
        </p:txBody>
      </p:sp>
    </p:spTree>
    <p:extLst>
      <p:ext uri="{BB962C8B-B14F-4D97-AF65-F5344CB8AC3E}">
        <p14:creationId xmlns:p14="http://schemas.microsoft.com/office/powerpoint/2010/main" val="267289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Verslag kascommissie</a:t>
            </a: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5257800" cy="4351338"/>
          </a:xfrm>
        </p:spPr>
        <p:txBody>
          <a:bodyPr vert="horz" lIns="91440" tIns="45720" rIns="91440" bIns="45720" rtlCol="0" anchor="t">
            <a:normAutofit/>
          </a:bodyPr>
          <a:lstStyle/>
          <a:p>
            <a:pPr marL="0" indent="0">
              <a:buNone/>
            </a:pPr>
            <a:r>
              <a:rPr lang="nl-NL" sz="1500"/>
              <a:t>In bijlage 4 staat het verslag kascommissie 2025. </a:t>
            </a:r>
            <a:endParaRPr lang="en-US">
              <a:cs typeface="Calibri" panose="020F0502020204030204"/>
            </a:endParaRPr>
          </a:p>
          <a:p>
            <a:pPr marL="0" indent="0">
              <a:buNone/>
            </a:pPr>
            <a:endParaRPr lang="nl-NL" sz="1500"/>
          </a:p>
          <a:p>
            <a:pPr marL="0" indent="0">
              <a:buNone/>
            </a:pPr>
            <a:r>
              <a:rPr lang="nl-NL" sz="1500"/>
              <a:t>Het verslag wordt toegelicht door:</a:t>
            </a:r>
            <a:endParaRPr lang="nl-NL">
              <a:cs typeface="Calibri" panose="020F0502020204030204"/>
            </a:endParaRPr>
          </a:p>
          <a:p>
            <a:r>
              <a:rPr lang="nl-NL" sz="1500"/>
              <a:t>Sander </a:t>
            </a:r>
            <a:r>
              <a:rPr lang="nl-NL" sz="1500" err="1"/>
              <a:t>Ekstijn</a:t>
            </a:r>
            <a:r>
              <a:rPr lang="nl-NL" sz="1500"/>
              <a:t> en/of Margreet te Wierik.  </a:t>
            </a:r>
            <a:endParaRPr lang="nl-NL">
              <a:cs typeface="Calibri" panose="020F0502020204030204"/>
            </a:endParaRPr>
          </a:p>
          <a:p>
            <a:endParaRPr lang="nl-NL" sz="1500"/>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a:t>Financiële jaarrekening</a:t>
            </a:r>
            <a:endParaRPr lang="en-US" sz="1500">
              <a:ea typeface="Calibri"/>
              <a:cs typeface="Calibri"/>
            </a:endParaRPr>
          </a:p>
          <a:p>
            <a:pPr marL="285750" indent="-285750">
              <a:buFont typeface="Arial,Sans-Serif"/>
              <a:buChar char="•"/>
            </a:pPr>
            <a:r>
              <a:rPr lang="nl-NL" sz="1500" b="1"/>
              <a:t>Verslag Kascommissie</a:t>
            </a:r>
            <a:endParaRPr lang="en-US" sz="1500" b="1">
              <a:ea typeface="Calibri"/>
              <a:cs typeface="Calibri"/>
            </a:endParaRPr>
          </a:p>
          <a:p>
            <a:pPr marL="285750" indent="-285750">
              <a:buFont typeface="Arial,Sans-Serif"/>
              <a:buChar char="•"/>
            </a:pPr>
            <a:r>
              <a:rPr lang="nl-NL" sz="1500">
                <a:ea typeface="Calibri"/>
                <a:cs typeface="Calibri"/>
              </a:rPr>
              <a:t>Samenstelling Kascommissie</a:t>
            </a:r>
            <a:endParaRPr lang="en-US" sz="1500">
              <a:ea typeface="Calibri"/>
              <a:cs typeface="Calibri"/>
            </a:endParaRPr>
          </a:p>
        </p:txBody>
      </p:sp>
    </p:spTree>
    <p:extLst>
      <p:ext uri="{BB962C8B-B14F-4D97-AF65-F5344CB8AC3E}">
        <p14:creationId xmlns:p14="http://schemas.microsoft.com/office/powerpoint/2010/main" val="160967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Jaarrekening 2025</a:t>
            </a:r>
            <a:endParaRPr lang="nl-NL">
              <a:solidFill>
                <a:srgbClr val="009193"/>
              </a:solidFill>
              <a:ea typeface="Calibri Light"/>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32908"/>
            <a:ext cx="5257800" cy="906787"/>
          </a:xfrm>
        </p:spPr>
        <p:txBody>
          <a:bodyPr vert="horz" lIns="91440" tIns="45720" rIns="91440" bIns="45720" rtlCol="0" anchor="t">
            <a:normAutofit/>
          </a:bodyPr>
          <a:lstStyle/>
          <a:p>
            <a:pPr marL="0" indent="0">
              <a:buNone/>
            </a:pPr>
            <a:r>
              <a:rPr lang="nl-NL" sz="1500"/>
              <a:t>Gevraagd besluit: </a:t>
            </a:r>
          </a:p>
          <a:p>
            <a:r>
              <a:rPr lang="nl-NL" sz="1500"/>
              <a:t>Het bestuur vraagt de vergadering de jaarrekening 2025 goed te keuren en vast te stellen.</a:t>
            </a:r>
            <a:endParaRPr lang="nl-NL" sz="1500">
              <a:ea typeface="Calibri"/>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b="1"/>
              <a:t>Financiële jaarrekening --&gt; Vaststelling</a:t>
            </a:r>
            <a:endParaRPr lang="en-US" sz="1500" b="1">
              <a:ea typeface="Calibri" panose="020F0502020204030204"/>
              <a:cs typeface="Calibri" panose="020F0502020204030204"/>
            </a:endParaRPr>
          </a:p>
          <a:p>
            <a:pPr marL="285750" indent="-285750">
              <a:buFont typeface="Arial,Sans-Serif"/>
              <a:buChar char="•"/>
            </a:pPr>
            <a:r>
              <a:rPr lang="nl-NL" sz="1500"/>
              <a:t>Verslag Kascommissie</a:t>
            </a:r>
            <a:endParaRPr lang="en-US" sz="1500">
              <a:ea typeface="Calibri"/>
              <a:cs typeface="Calibri"/>
            </a:endParaRPr>
          </a:p>
          <a:p>
            <a:pPr marL="285750" indent="-285750">
              <a:buFont typeface="Arial,Sans-Serif"/>
              <a:buChar char="•"/>
            </a:pPr>
            <a:r>
              <a:rPr lang="nl-NL" sz="1500"/>
              <a:t>Samenstelling Kascommissie</a:t>
            </a:r>
            <a:endParaRPr lang="en-US" sz="1500">
              <a:ea typeface="Calibri"/>
              <a:cs typeface="Calibri"/>
            </a:endParaRPr>
          </a:p>
        </p:txBody>
      </p:sp>
    </p:spTree>
    <p:extLst>
      <p:ext uri="{BB962C8B-B14F-4D97-AF65-F5344CB8AC3E}">
        <p14:creationId xmlns:p14="http://schemas.microsoft.com/office/powerpoint/2010/main" val="219164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sz="4000">
                <a:solidFill>
                  <a:srgbClr val="009193"/>
                </a:solidFill>
              </a:rPr>
              <a:t>Welkom</a:t>
            </a:r>
            <a:r>
              <a:rPr lang="nl-NL" sz="1050">
                <a:solidFill>
                  <a:srgbClr val="FF0000"/>
                </a:solidFill>
              </a:rPr>
              <a:t> </a:t>
            </a: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597839"/>
            <a:ext cx="4921208" cy="4802187"/>
          </a:xfrm>
        </p:spPr>
        <p:txBody>
          <a:bodyPr vert="horz" lIns="91440" tIns="45720" rIns="91440" bIns="45720" rtlCol="0" anchor="t">
            <a:noAutofit/>
          </a:bodyPr>
          <a:lstStyle/>
          <a:p>
            <a:pPr marL="0" indent="0">
              <a:buNone/>
            </a:pPr>
            <a:r>
              <a:rPr lang="nl-NL" sz="1500" b="1"/>
              <a:t>Digitaal vergaderen</a:t>
            </a:r>
          </a:p>
          <a:p>
            <a:r>
              <a:rPr lang="nl-NL" sz="1500"/>
              <a:t>Zet je microfoon op </a:t>
            </a:r>
            <a:r>
              <a:rPr lang="nl-NL" sz="1500" err="1"/>
              <a:t>mute</a:t>
            </a:r>
            <a:r>
              <a:rPr lang="nl-NL" sz="1500"/>
              <a:t> en de chat open.</a:t>
            </a:r>
            <a:endParaRPr lang="nl-NL" sz="1500">
              <a:cs typeface="Calibri" panose="020F0502020204030204"/>
            </a:endParaRPr>
          </a:p>
          <a:p>
            <a:r>
              <a:rPr lang="nl-NL" sz="1500"/>
              <a:t>Heb je een vraag, stel hem dan in de chat.</a:t>
            </a:r>
            <a:endParaRPr lang="nl-NL" sz="1500">
              <a:cs typeface="Calibri"/>
            </a:endParaRPr>
          </a:p>
          <a:p>
            <a:r>
              <a:rPr lang="nl-NL" sz="1500"/>
              <a:t>Vragen worden in de chat beantwoord of de voorzitter geeft je het woord.</a:t>
            </a:r>
            <a:endParaRPr lang="nl-NL" sz="1500">
              <a:cs typeface="Calibri"/>
            </a:endParaRPr>
          </a:p>
          <a:p>
            <a:r>
              <a:rPr lang="nl-NL" sz="1500"/>
              <a:t>Formuleer je vraag kort en bondig en geef duidelijk aan wanneer je het woord terug geeft aan de voorzitter.</a:t>
            </a:r>
            <a:endParaRPr lang="nl-NL" sz="1500">
              <a:cs typeface="Calibri"/>
            </a:endParaRPr>
          </a:p>
          <a:p>
            <a:pPr marL="0" indent="0">
              <a:buNone/>
            </a:pPr>
            <a:endParaRPr lang="nl-NL" sz="1500">
              <a:cs typeface="Calibri"/>
            </a:endParaRPr>
          </a:p>
          <a:p>
            <a:pPr marL="0" indent="0">
              <a:buNone/>
            </a:pPr>
            <a:r>
              <a:rPr lang="nl-NL" sz="1500" b="1">
                <a:cs typeface="Calibri"/>
              </a:rPr>
              <a:t>Een goede voorbereiding</a:t>
            </a:r>
          </a:p>
          <a:p>
            <a:r>
              <a:rPr lang="nl-NL" sz="1500">
                <a:cs typeface="Calibri"/>
              </a:rPr>
              <a:t>Zorg dat je de bijlagen bij de hand hebt. </a:t>
            </a:r>
            <a:br>
              <a:rPr lang="nl-NL" sz="1500">
                <a:cs typeface="Calibri"/>
              </a:rPr>
            </a:br>
            <a:r>
              <a:rPr lang="nl-NL" sz="1500">
                <a:cs typeface="Calibri"/>
              </a:rPr>
              <a:t>De bijlagen zijn te vinden in de uitnodiging. </a:t>
            </a:r>
          </a:p>
          <a:p>
            <a:pPr marL="0" indent="0">
              <a:buNone/>
            </a:pPr>
            <a:endParaRPr lang="nl-NL" sz="1500">
              <a:cs typeface="Calibri"/>
            </a:endParaRPr>
          </a:p>
        </p:txBody>
      </p:sp>
      <p:pic>
        <p:nvPicPr>
          <p:cNvPr id="1026" name="Picture 2" descr="Afbeelding1">
            <a:extLst>
              <a:ext uri="{FF2B5EF4-FFF2-40B4-BE49-F238E27FC236}">
                <a16:creationId xmlns:a16="http://schemas.microsoft.com/office/drawing/2014/main" id="{666D3889-4235-4B78-5FBB-73CB15368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08" y="-67377"/>
            <a:ext cx="6971285" cy="6352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152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a:xfrm>
            <a:off x="480298" y="264519"/>
            <a:ext cx="10515600" cy="1325563"/>
          </a:xfrm>
        </p:spPr>
        <p:txBody>
          <a:bodyPr/>
          <a:lstStyle/>
          <a:p>
            <a:r>
              <a:rPr lang="nl-NL">
                <a:solidFill>
                  <a:srgbClr val="009193"/>
                </a:solidFill>
              </a:rPr>
              <a:t>Samenstelling kascommissie</a:t>
            </a:r>
            <a:endParaRPr lang="nl-NL">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5257800" cy="4351338"/>
          </a:xfrm>
        </p:spPr>
        <p:txBody>
          <a:bodyPr vert="horz" lIns="91440" tIns="45720" rIns="91440" bIns="45720" rtlCol="0" anchor="t">
            <a:normAutofit/>
          </a:bodyPr>
          <a:lstStyle/>
          <a:p>
            <a:pPr marL="0" indent="0">
              <a:buNone/>
            </a:pPr>
            <a:r>
              <a:rPr lang="nl-NL" sz="1500"/>
              <a:t>De huidige kascommissie bestaat op dit moment uit:</a:t>
            </a:r>
          </a:p>
          <a:p>
            <a:pPr>
              <a:buFont typeface="Arial"/>
              <a:buChar char="•"/>
            </a:pPr>
            <a:r>
              <a:rPr lang="nl-NL" sz="1500"/>
              <a:t>Sander </a:t>
            </a:r>
            <a:r>
              <a:rPr lang="nl-NL" sz="1500" err="1"/>
              <a:t>Ekstijn</a:t>
            </a:r>
            <a:r>
              <a:rPr lang="nl-NL" sz="1500"/>
              <a:t> </a:t>
            </a:r>
            <a:endParaRPr lang="nl-NL" sz="1500">
              <a:ea typeface="Calibri"/>
              <a:cs typeface="Calibri"/>
            </a:endParaRPr>
          </a:p>
          <a:p>
            <a:pPr>
              <a:buFont typeface="Arial"/>
              <a:buChar char="•"/>
            </a:pPr>
            <a:r>
              <a:rPr lang="nl-NL" sz="1500"/>
              <a:t>Margreet te Wierik</a:t>
            </a:r>
            <a:endParaRPr lang="nl-NL" sz="1500">
              <a:cs typeface="Calibri"/>
            </a:endParaRPr>
          </a:p>
          <a:p>
            <a:pPr marL="0" indent="0">
              <a:buNone/>
            </a:pPr>
            <a:endParaRPr lang="nl-NL" sz="1500">
              <a:ea typeface="+mn-lt"/>
              <a:cs typeface="+mn-lt"/>
            </a:endParaRPr>
          </a:p>
          <a:p>
            <a:pPr marL="0" indent="0">
              <a:buNone/>
            </a:pPr>
            <a:r>
              <a:rPr lang="nl-NL" sz="1500">
                <a:ea typeface="+mn-lt"/>
                <a:cs typeface="+mn-lt"/>
              </a:rPr>
              <a:t>Ten behoeve van de ALV:</a:t>
            </a:r>
          </a:p>
          <a:p>
            <a:pPr>
              <a:buFont typeface="Wingdings" panose="05000000000000000000" pitchFamily="2" charset="2"/>
              <a:buChar char="à"/>
            </a:pPr>
            <a:r>
              <a:rPr lang="nl-NL" sz="1500">
                <a:ea typeface="+mn-lt"/>
                <a:cs typeface="+mn-lt"/>
              </a:rPr>
              <a:t>Sander heeft vorig jaar aangegeven nog een jaar deel te willen nemen in de </a:t>
            </a:r>
            <a:r>
              <a:rPr lang="nl-NL" sz="1500"/>
              <a:t>kascommissie van Buurtstroom. Dat jaar is nu ten einde. We zoeken een nieuw lid.</a:t>
            </a:r>
          </a:p>
          <a:p>
            <a:pPr marL="0" indent="0">
              <a:buNone/>
            </a:pPr>
            <a:endParaRPr lang="nl-NL" sz="1500">
              <a:ea typeface="Calibri" panose="020F0502020204030204"/>
              <a:cs typeface="Calibri"/>
            </a:endParaRPr>
          </a:p>
          <a:p>
            <a:endParaRPr lang="nl-NL" sz="1500"/>
          </a:p>
          <a:p>
            <a:endParaRPr lang="nl-NL" sz="1500">
              <a:ea typeface="Calibri" panose="020F0502020204030204"/>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2.     Jaarverslag 2025</a:t>
            </a:r>
            <a:endParaRPr lang="en-US" sz="1500">
              <a:ea typeface="Calibri"/>
              <a:cs typeface="Calibri"/>
            </a:endParaRPr>
          </a:p>
          <a:p>
            <a:pPr marL="285750" indent="-285750">
              <a:buFont typeface="Arial,Sans-Serif"/>
              <a:buChar char="•"/>
            </a:pPr>
            <a:r>
              <a:rPr lang="nl-NL" sz="1500"/>
              <a:t>Algemeen jaarverslag </a:t>
            </a:r>
            <a:endParaRPr lang="en-US" sz="1500">
              <a:ea typeface="Calibri"/>
              <a:cs typeface="Calibri"/>
            </a:endParaRPr>
          </a:p>
          <a:p>
            <a:pPr marL="285750" indent="-285750">
              <a:buFont typeface="Arial,Sans-Serif"/>
              <a:buChar char="•"/>
            </a:pPr>
            <a:r>
              <a:rPr lang="nl-NL" sz="1500"/>
              <a:t>Financiële jaarrekening</a:t>
            </a:r>
            <a:endParaRPr lang="en-US" sz="1500">
              <a:ea typeface="Calibri"/>
              <a:cs typeface="Calibri"/>
            </a:endParaRPr>
          </a:p>
          <a:p>
            <a:pPr marL="285750" indent="-285750">
              <a:buFont typeface="Arial,Sans-Serif"/>
              <a:buChar char="•"/>
            </a:pPr>
            <a:r>
              <a:rPr lang="nl-NL" sz="1500"/>
              <a:t>Verslag Kascommissie</a:t>
            </a:r>
            <a:endParaRPr lang="en-US" sz="1500">
              <a:ea typeface="Calibri"/>
              <a:cs typeface="Calibri"/>
            </a:endParaRPr>
          </a:p>
          <a:p>
            <a:pPr marL="285750" indent="-285750">
              <a:buFont typeface="Arial,Sans-Serif"/>
              <a:buChar char="•"/>
            </a:pPr>
            <a:r>
              <a:rPr lang="nl-NL" sz="1500" b="1"/>
              <a:t>Samenstelling Kascommissie</a:t>
            </a:r>
            <a:endParaRPr lang="en-US" sz="1500" b="1">
              <a:ea typeface="Calibri"/>
              <a:cs typeface="Calibri"/>
            </a:endParaRPr>
          </a:p>
        </p:txBody>
      </p:sp>
      <p:sp>
        <p:nvSpPr>
          <p:cNvPr id="7" name="Tijdelijke aanduiding voor inhoud 2">
            <a:extLst>
              <a:ext uri="{FF2B5EF4-FFF2-40B4-BE49-F238E27FC236}">
                <a16:creationId xmlns:a16="http://schemas.microsoft.com/office/drawing/2014/main" id="{97313507-D336-7EEF-F2FA-2409BBA98BBF}"/>
              </a:ext>
            </a:extLst>
          </p:cNvPr>
          <p:cNvSpPr txBox="1">
            <a:spLocks/>
          </p:cNvSpPr>
          <p:nvPr/>
        </p:nvSpPr>
        <p:spPr>
          <a:xfrm>
            <a:off x="6152072" y="1834251"/>
            <a:ext cx="5257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500">
                <a:ea typeface="Calibri"/>
                <a:cs typeface="Calibri"/>
              </a:rPr>
              <a:t>Verzoek aan deelnemers: </a:t>
            </a:r>
            <a:endParaRPr lang="en-US">
              <a:ea typeface="Calibri"/>
              <a:cs typeface="Calibri"/>
            </a:endParaRPr>
          </a:p>
          <a:p>
            <a:r>
              <a:rPr lang="nl-NL" sz="1500">
                <a:ea typeface="Calibri"/>
                <a:cs typeface="Calibri"/>
              </a:rPr>
              <a:t>Zijn er leden die komend jaar de kas controle commissie willen komen versterken? We zien graag een nieuw lid toetreden.</a:t>
            </a:r>
            <a:endParaRPr lang="en-US">
              <a:ea typeface="Calibri"/>
              <a:cs typeface="Calibri"/>
            </a:endParaRPr>
          </a:p>
          <a:p>
            <a:pPr marL="0" indent="0">
              <a:buNone/>
            </a:pPr>
            <a:endParaRPr lang="nl-NL" sz="1500"/>
          </a:p>
          <a:p>
            <a:pPr marL="0" indent="0">
              <a:buNone/>
            </a:pPr>
            <a:r>
              <a:rPr lang="nl-NL" sz="1500"/>
              <a:t>Gevraagd besluit: </a:t>
            </a:r>
            <a:endParaRPr lang="nl-NL">
              <a:ea typeface="Calibri"/>
              <a:cs typeface="Calibri"/>
            </a:endParaRPr>
          </a:p>
          <a:p>
            <a:r>
              <a:rPr lang="nl-NL" sz="1500"/>
              <a:t>Is de ALV akkoord met de benoeming van ?</a:t>
            </a:r>
            <a:endParaRPr lang="nl-NL" sz="1500">
              <a:ea typeface="Calibri"/>
              <a:cs typeface="Calibri"/>
            </a:endParaRPr>
          </a:p>
          <a:p>
            <a:pPr marL="0" indent="0">
              <a:buNone/>
            </a:pPr>
            <a:endParaRPr lang="nl-NL" sz="1500">
              <a:ea typeface="Calibri"/>
              <a:cs typeface="Calibri"/>
            </a:endParaRPr>
          </a:p>
          <a:p>
            <a:endParaRPr lang="nl-NL" sz="1500"/>
          </a:p>
          <a:p>
            <a:endParaRPr lang="nl-NL" sz="1500">
              <a:ea typeface="Calibri" panose="020F0502020204030204"/>
              <a:cs typeface="Calibri" panose="020F0502020204030204"/>
            </a:endParaRPr>
          </a:p>
        </p:txBody>
      </p:sp>
    </p:spTree>
    <p:extLst>
      <p:ext uri="{BB962C8B-B14F-4D97-AF65-F5344CB8AC3E}">
        <p14:creationId xmlns:p14="http://schemas.microsoft.com/office/powerpoint/2010/main" val="338767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Bestuur Buurtstroom</a:t>
            </a:r>
            <a:endParaRPr lang="nl-NL">
              <a:solidFill>
                <a:srgbClr val="009193"/>
              </a:solidFill>
              <a:ea typeface="Calibri Light"/>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5257800" cy="4351338"/>
          </a:xfrm>
        </p:spPr>
        <p:txBody>
          <a:bodyPr vert="horz" lIns="91440" tIns="45720" rIns="91440" bIns="45720" rtlCol="0" anchor="t">
            <a:normAutofit/>
          </a:bodyPr>
          <a:lstStyle/>
          <a:p>
            <a:pPr>
              <a:buNone/>
            </a:pPr>
            <a:r>
              <a:rPr lang="nl-NL" sz="1500">
                <a:solidFill>
                  <a:srgbClr val="009193"/>
                </a:solidFill>
              </a:rPr>
              <a:t>Decharge bestuur</a:t>
            </a:r>
            <a:endParaRPr lang="nl-NL">
              <a:solidFill>
                <a:srgbClr val="000000"/>
              </a:solidFill>
            </a:endParaRPr>
          </a:p>
          <a:p>
            <a:pPr>
              <a:buNone/>
            </a:pPr>
            <a:endParaRPr lang="nl-NL" sz="1500">
              <a:solidFill>
                <a:srgbClr val="000000"/>
              </a:solidFill>
            </a:endParaRPr>
          </a:p>
          <a:p>
            <a:pPr>
              <a:buNone/>
            </a:pPr>
            <a:r>
              <a:rPr lang="nl-NL" sz="1500">
                <a:solidFill>
                  <a:srgbClr val="000000"/>
                </a:solidFill>
              </a:rPr>
              <a:t>Gevraagd</a:t>
            </a:r>
            <a:r>
              <a:rPr lang="nl-NL" sz="1500"/>
              <a:t> besluit:</a:t>
            </a:r>
            <a:endParaRPr lang="nl-NL">
              <a:ea typeface="Calibri"/>
              <a:cs typeface="Calibri"/>
            </a:endParaRPr>
          </a:p>
          <a:p>
            <a:r>
              <a:rPr lang="nl-NL" sz="1500"/>
              <a:t>Het bestuur vraagt de ALV het bestuur voor het boekjaar 2025 decharge te verlenen over het gevoerde beleid. </a:t>
            </a:r>
            <a:endParaRPr lang="nl-NL" sz="1500">
              <a:ea typeface="Calibri"/>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b="1"/>
              <a:t>3. Bestuur Buurtstroom</a:t>
            </a:r>
          </a:p>
          <a:p>
            <a:endParaRPr lang="nl-NL" sz="1500" b="1"/>
          </a:p>
          <a:p>
            <a:endParaRPr lang="nl-NL" sz="1500" b="1">
              <a:cs typeface="Calibri"/>
            </a:endParaRPr>
          </a:p>
          <a:p>
            <a:endParaRPr lang="nl-NL" sz="1500">
              <a:cs typeface="Calibri"/>
            </a:endParaRPr>
          </a:p>
          <a:p>
            <a:pPr marL="285750" indent="-285750">
              <a:buFont typeface="Arial,Sans-Serif"/>
              <a:buChar char="•"/>
            </a:pPr>
            <a:endParaRPr lang="nl-NL" sz="1500">
              <a:ea typeface="Calibri"/>
              <a:cs typeface="Calibri"/>
            </a:endParaRPr>
          </a:p>
        </p:txBody>
      </p:sp>
    </p:spTree>
    <p:extLst>
      <p:ext uri="{BB962C8B-B14F-4D97-AF65-F5344CB8AC3E}">
        <p14:creationId xmlns:p14="http://schemas.microsoft.com/office/powerpoint/2010/main" val="191933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Begroting 2026</a:t>
            </a:r>
            <a:endParaRPr lang="nl-NL" sz="2000">
              <a:solidFill>
                <a:srgbClr val="009193"/>
              </a:solidFill>
              <a:cs typeface="Calibri Light"/>
            </a:endParaRPr>
          </a:p>
        </p:txBody>
      </p:sp>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b="1"/>
              <a:t>4. Begroting 2026</a:t>
            </a:r>
          </a:p>
          <a:p>
            <a:endParaRPr lang="nl-NL" sz="1500" b="1"/>
          </a:p>
          <a:p>
            <a:endParaRPr lang="nl-NL" sz="1500" b="1"/>
          </a:p>
          <a:p>
            <a:br>
              <a:rPr lang="nl-NL" sz="1500" b="1"/>
            </a:br>
            <a:endParaRPr lang="nl-NL" sz="1500" b="1"/>
          </a:p>
        </p:txBody>
      </p:sp>
      <p:sp>
        <p:nvSpPr>
          <p:cNvPr id="10" name="Tekstvak 9">
            <a:extLst>
              <a:ext uri="{FF2B5EF4-FFF2-40B4-BE49-F238E27FC236}">
                <a16:creationId xmlns:a16="http://schemas.microsoft.com/office/drawing/2014/main" id="{75E6CC00-9DE3-4911-AC21-999D15CB4901}"/>
              </a:ext>
            </a:extLst>
          </p:cNvPr>
          <p:cNvSpPr txBox="1"/>
          <p:nvPr/>
        </p:nvSpPr>
        <p:spPr>
          <a:xfrm>
            <a:off x="838200" y="1756044"/>
            <a:ext cx="7535112" cy="5152693"/>
          </a:xfrm>
          <a:prstGeom prst="rect">
            <a:avLst/>
          </a:prstGeom>
          <a:noFill/>
        </p:spPr>
        <p:txBody>
          <a:bodyPr wrap="square" lIns="91440" tIns="45720" rIns="91440" bIns="45720" rtlCol="0" anchor="t">
            <a:spAutoFit/>
          </a:bodyPr>
          <a:lstStyle/>
          <a:p>
            <a:r>
              <a:rPr lang="nl-NL" sz="1500"/>
              <a:t>In bijlage 5 staat de begroting 2026. </a:t>
            </a:r>
            <a:r>
              <a:rPr lang="nl-NL" sz="1500">
                <a:ea typeface="+mn-lt"/>
                <a:cs typeface="+mn-lt"/>
              </a:rPr>
              <a:t>De begroting wordt door het bestuur toegelicht.  </a:t>
            </a:r>
            <a:endParaRPr lang="en-US" sz="1500">
              <a:cs typeface="Calibri"/>
            </a:endParaRPr>
          </a:p>
          <a:p>
            <a:endParaRPr lang="nl-NL" sz="1500">
              <a:cs typeface="Calibri"/>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endParaRPr lang="nl-NL" sz="1500">
              <a:ea typeface="+mn-lt"/>
              <a:cs typeface="+mn-lt"/>
            </a:endParaRPr>
          </a:p>
          <a:p>
            <a:pPr>
              <a:lnSpc>
                <a:spcPct val="90000"/>
              </a:lnSpc>
              <a:spcBef>
                <a:spcPts val="1000"/>
              </a:spcBef>
            </a:pPr>
            <a:r>
              <a:rPr lang="nl-NL" sz="1500" b="1">
                <a:solidFill>
                  <a:srgbClr val="FF0000"/>
                </a:solidFill>
                <a:ea typeface="+mn-lt"/>
                <a:cs typeface="+mn-lt"/>
              </a:rPr>
              <a:t>Gevraagd besluit:</a:t>
            </a:r>
            <a:endParaRPr lang="en-US" sz="1500" b="1">
              <a:solidFill>
                <a:srgbClr val="FF0000"/>
              </a:solidFill>
              <a:ea typeface="+mn-lt"/>
              <a:cs typeface="+mn-lt"/>
            </a:endParaRPr>
          </a:p>
          <a:p>
            <a:pPr marL="285750" indent="-285750">
              <a:lnSpc>
                <a:spcPct val="90000"/>
              </a:lnSpc>
              <a:spcBef>
                <a:spcPts val="1000"/>
              </a:spcBef>
              <a:buFont typeface="Arial"/>
              <a:buChar char="•"/>
            </a:pPr>
            <a:r>
              <a:rPr lang="nl-NL" sz="1500">
                <a:solidFill>
                  <a:srgbClr val="FF0000"/>
                </a:solidFill>
                <a:ea typeface="+mn-lt"/>
                <a:cs typeface="+mn-lt"/>
              </a:rPr>
              <a:t>Het bestuur vraagt de ALV de begroting 2026 goed te keuren en vast te stellen.</a:t>
            </a:r>
          </a:p>
          <a:p>
            <a:pPr marL="285750" indent="-285750">
              <a:lnSpc>
                <a:spcPct val="90000"/>
              </a:lnSpc>
              <a:spcBef>
                <a:spcPts val="1000"/>
              </a:spcBef>
              <a:buFont typeface="Arial"/>
              <a:buChar char="•"/>
            </a:pPr>
            <a:endParaRPr lang="nl-NL" sz="1500">
              <a:ea typeface="+mn-lt"/>
              <a:cs typeface="+mn-lt"/>
            </a:endParaRPr>
          </a:p>
          <a:p>
            <a:endParaRPr lang="nl-NL" sz="1500">
              <a:cs typeface="Calibri"/>
            </a:endParaRPr>
          </a:p>
        </p:txBody>
      </p:sp>
      <p:graphicFrame>
        <p:nvGraphicFramePr>
          <p:cNvPr id="3" name="Tabel 6">
            <a:extLst>
              <a:ext uri="{FF2B5EF4-FFF2-40B4-BE49-F238E27FC236}">
                <a16:creationId xmlns:a16="http://schemas.microsoft.com/office/drawing/2014/main" id="{99EBD2C9-ACA2-2328-51AC-CD697E061747}"/>
              </a:ext>
            </a:extLst>
          </p:cNvPr>
          <p:cNvGraphicFramePr>
            <a:graphicFrameLocks noGrp="1"/>
          </p:cNvGraphicFramePr>
          <p:nvPr>
            <p:extLst>
              <p:ext uri="{D42A27DB-BD31-4B8C-83A1-F6EECF244321}">
                <p14:modId xmlns:p14="http://schemas.microsoft.com/office/powerpoint/2010/main" val="1039065970"/>
              </p:ext>
            </p:extLst>
          </p:nvPr>
        </p:nvGraphicFramePr>
        <p:xfrm>
          <a:off x="919681" y="2092277"/>
          <a:ext cx="9693985" cy="3548036"/>
        </p:xfrm>
        <a:graphic>
          <a:graphicData uri="http://schemas.openxmlformats.org/drawingml/2006/table">
            <a:tbl>
              <a:tblPr firstRow="1" bandRow="1">
                <a:tableStyleId>{69012ECD-51FC-41F1-AA8D-1B2483CD663E}</a:tableStyleId>
              </a:tblPr>
              <a:tblGrid>
                <a:gridCol w="1704103">
                  <a:extLst>
                    <a:ext uri="{9D8B030D-6E8A-4147-A177-3AD203B41FA5}">
                      <a16:colId xmlns:a16="http://schemas.microsoft.com/office/drawing/2014/main" val="2196280127"/>
                    </a:ext>
                  </a:extLst>
                </a:gridCol>
                <a:gridCol w="857844">
                  <a:extLst>
                    <a:ext uri="{9D8B030D-6E8A-4147-A177-3AD203B41FA5}">
                      <a16:colId xmlns:a16="http://schemas.microsoft.com/office/drawing/2014/main" val="488510908"/>
                    </a:ext>
                  </a:extLst>
                </a:gridCol>
                <a:gridCol w="857844">
                  <a:extLst>
                    <a:ext uri="{9D8B030D-6E8A-4147-A177-3AD203B41FA5}">
                      <a16:colId xmlns:a16="http://schemas.microsoft.com/office/drawing/2014/main" val="29541877"/>
                    </a:ext>
                  </a:extLst>
                </a:gridCol>
                <a:gridCol w="857844">
                  <a:extLst>
                    <a:ext uri="{9D8B030D-6E8A-4147-A177-3AD203B41FA5}">
                      <a16:colId xmlns:a16="http://schemas.microsoft.com/office/drawing/2014/main" val="354223588"/>
                    </a:ext>
                  </a:extLst>
                </a:gridCol>
                <a:gridCol w="857844">
                  <a:extLst>
                    <a:ext uri="{9D8B030D-6E8A-4147-A177-3AD203B41FA5}">
                      <a16:colId xmlns:a16="http://schemas.microsoft.com/office/drawing/2014/main" val="4139341407"/>
                    </a:ext>
                  </a:extLst>
                </a:gridCol>
                <a:gridCol w="4558506">
                  <a:extLst>
                    <a:ext uri="{9D8B030D-6E8A-4147-A177-3AD203B41FA5}">
                      <a16:colId xmlns:a16="http://schemas.microsoft.com/office/drawing/2014/main" val="3016875135"/>
                    </a:ext>
                  </a:extLst>
                </a:gridCol>
              </a:tblGrid>
              <a:tr h="208708">
                <a:tc>
                  <a:txBody>
                    <a:bodyPr/>
                    <a:lstStyle/>
                    <a:p>
                      <a:pPr fontAlgn="b"/>
                      <a:endParaRPr lang="nl-NL" sz="1000">
                        <a:effectLst/>
                        <a:latin typeface="+mn-lt"/>
                      </a:endParaRPr>
                    </a:p>
                  </a:txBody>
                  <a:tcPr marL="6701" marR="6701" marT="6701" marB="32163" anchor="b"/>
                </a:tc>
                <a:tc>
                  <a:txBody>
                    <a:bodyPr/>
                    <a:lstStyle/>
                    <a:p>
                      <a:pPr algn="ctr" fontAlgn="b"/>
                      <a:r>
                        <a:rPr lang="nl-NL" sz="1000">
                          <a:effectLst/>
                          <a:latin typeface="+mn-lt"/>
                        </a:rPr>
                        <a:t>Begroting 26</a:t>
                      </a:r>
                    </a:p>
                  </a:txBody>
                  <a:tcPr marL="72000" marR="6701" marT="6701" marB="32163" anchor="b"/>
                </a:tc>
                <a:tc>
                  <a:txBody>
                    <a:bodyPr/>
                    <a:lstStyle/>
                    <a:p>
                      <a:pPr algn="ctr" fontAlgn="b"/>
                      <a:r>
                        <a:rPr lang="nl-NL" sz="1000">
                          <a:effectLst/>
                          <a:latin typeface="+mn-lt"/>
                        </a:rPr>
                        <a:t>Realisatie 25</a:t>
                      </a:r>
                    </a:p>
                  </a:txBody>
                  <a:tcPr marL="72000" marR="6701" marT="6701" marB="32163" anchor="b"/>
                </a:tc>
                <a:tc>
                  <a:txBody>
                    <a:bodyPr/>
                    <a:lstStyle/>
                    <a:p>
                      <a:pPr algn="ctr" fontAlgn="b"/>
                      <a:r>
                        <a:rPr lang="nl-NL" sz="1000">
                          <a:effectLst/>
                          <a:latin typeface="+mn-lt"/>
                        </a:rPr>
                        <a:t>Realisatie 24</a:t>
                      </a:r>
                    </a:p>
                  </a:txBody>
                  <a:tcPr marL="72000" marR="6701" marT="6701" marB="32163" anchor="b"/>
                </a:tc>
                <a:tc>
                  <a:txBody>
                    <a:bodyPr/>
                    <a:lstStyle/>
                    <a:p>
                      <a:pPr algn="ctr" fontAlgn="b"/>
                      <a:r>
                        <a:rPr lang="nl-NL" sz="1000">
                          <a:effectLst/>
                          <a:latin typeface="+mn-lt"/>
                        </a:rPr>
                        <a:t>Realisatie 23</a:t>
                      </a:r>
                    </a:p>
                  </a:txBody>
                  <a:tcPr marL="72000" marR="6701" marT="6701" marB="32163" anchor="b"/>
                </a:tc>
                <a:tc>
                  <a:txBody>
                    <a:bodyPr/>
                    <a:lstStyle/>
                    <a:p>
                      <a:pPr fontAlgn="b"/>
                      <a:r>
                        <a:rPr lang="nl-NL" sz="1000">
                          <a:effectLst/>
                          <a:latin typeface="+mn-lt"/>
                        </a:rPr>
                        <a:t>Toelichting:</a:t>
                      </a:r>
                      <a:endParaRPr lang="nl-NL" sz="1000" i="1">
                        <a:effectLst/>
                        <a:latin typeface="+mn-lt"/>
                      </a:endParaRPr>
                    </a:p>
                  </a:txBody>
                  <a:tcPr marL="72000" marR="6701" marT="6701" marB="32163" anchor="b"/>
                </a:tc>
                <a:extLst>
                  <a:ext uri="{0D108BD9-81ED-4DB2-BD59-A6C34878D82A}">
                    <a16:rowId xmlns:a16="http://schemas.microsoft.com/office/drawing/2014/main" val="2993086646"/>
                  </a:ext>
                </a:extLst>
              </a:tr>
              <a:tr h="208708">
                <a:tc>
                  <a:txBody>
                    <a:bodyPr/>
                    <a:lstStyle/>
                    <a:p>
                      <a:pPr lvl="0">
                        <a:buNone/>
                      </a:pPr>
                      <a:r>
                        <a:rPr lang="nl-NL" sz="1000" b="1">
                          <a:effectLst/>
                          <a:latin typeface="+mn-lt"/>
                        </a:rPr>
                        <a:t>Inkomsten </a:t>
                      </a:r>
                      <a:r>
                        <a:rPr lang="nl-NL" sz="1000" b="1" i="0" u="sng" strike="noStrike" noProof="0">
                          <a:solidFill>
                            <a:srgbClr val="000000"/>
                          </a:solidFill>
                          <a:effectLst/>
                          <a:latin typeface="+mn-lt"/>
                        </a:rPr>
                        <a:t>(coöperatie breed)</a:t>
                      </a:r>
                      <a:endParaRPr lang="nl-NL" sz="1000" b="1">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6701" marR="6701" marT="6701" marB="32163" anchor="b"/>
                </a:tc>
                <a:tc>
                  <a:txBody>
                    <a:bodyPr/>
                    <a:lstStyle/>
                    <a:p>
                      <a:pPr lvl="0">
                        <a:buNone/>
                      </a:pPr>
                      <a:endParaRPr lang="nl-NL" sz="1000">
                        <a:effectLst/>
                        <a:latin typeface="+mn-lt"/>
                      </a:endParaRPr>
                    </a:p>
                  </a:txBody>
                  <a:tcPr marL="72000" marR="6701" marT="6701" marB="32163" anchor="b"/>
                </a:tc>
                <a:extLst>
                  <a:ext uri="{0D108BD9-81ED-4DB2-BD59-A6C34878D82A}">
                    <a16:rowId xmlns:a16="http://schemas.microsoft.com/office/drawing/2014/main" val="2242990889"/>
                  </a:ext>
                </a:extLst>
              </a:tr>
              <a:tr h="208708">
                <a:tc>
                  <a:txBody>
                    <a:bodyPr/>
                    <a:lstStyle/>
                    <a:p>
                      <a:pPr fontAlgn="b"/>
                      <a:r>
                        <a:rPr lang="nl-NL" sz="1000">
                          <a:effectLst/>
                          <a:latin typeface="+mn-lt"/>
                        </a:rPr>
                        <a:t>Leden Fees</a:t>
                      </a:r>
                      <a:endParaRPr lang="nl-NL" sz="1000" err="1">
                        <a:effectLst/>
                        <a:latin typeface="+mn-lt"/>
                      </a:endParaRPr>
                    </a:p>
                  </a:txBody>
                  <a:tcPr marL="6701" marR="6701" marT="6701" marB="32163" anchor="b"/>
                </a:tc>
                <a:tc>
                  <a:txBody>
                    <a:bodyPr/>
                    <a:lstStyle/>
                    <a:p>
                      <a:pPr marL="0" lvl="0" algn="r" defTabSz="914400" rtl="0" eaLnBrk="1" fontAlgn="b" latinLnBrk="0" hangingPunct="1">
                        <a:buNone/>
                      </a:pPr>
                      <a:r>
                        <a:rPr lang="nl-NL" sz="1000" kern="1200" noProof="0">
                          <a:solidFill>
                            <a:schemeClr val="tx1"/>
                          </a:solidFill>
                          <a:effectLst/>
                          <a:latin typeface="+mn-lt"/>
                          <a:ea typeface="+mn-ea"/>
                          <a:cs typeface="+mn-cs"/>
                        </a:rPr>
                        <a:t>€ 19</a:t>
                      </a:r>
                      <a:r>
                        <a:rPr lang="nl-NL" sz="1000" kern="1200">
                          <a:solidFill>
                            <a:schemeClr val="tx1"/>
                          </a:solidFill>
                          <a:effectLst/>
                          <a:latin typeface="+mn-lt"/>
                          <a:ea typeface="+mn-ea"/>
                          <a:cs typeface="+mn-cs"/>
                        </a:rPr>
                        <a:t>.000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€ 18.604</a:t>
                      </a:r>
                    </a:p>
                  </a:txBody>
                  <a:tcPr marL="6701" marR="6701" marT="6701" marB="32163" anchor="b"/>
                </a:tc>
                <a:tc>
                  <a:txBody>
                    <a:bodyPr/>
                    <a:lstStyle/>
                    <a:p>
                      <a:pPr algn="r" fontAlgn="b"/>
                      <a:r>
                        <a:rPr lang="nl-NL" sz="1000">
                          <a:effectLst/>
                          <a:latin typeface="+mn-lt"/>
                        </a:rPr>
                        <a:t>€ 18.685</a:t>
                      </a:r>
                    </a:p>
                  </a:txBody>
                  <a:tcPr marL="6701" marR="72000" marT="6701" marB="32163" anchor="b"/>
                </a:tc>
                <a:tc>
                  <a:txBody>
                    <a:bodyPr/>
                    <a:lstStyle/>
                    <a:p>
                      <a:pPr algn="r" fontAlgn="b"/>
                      <a:r>
                        <a:rPr lang="nl-NL" sz="1000">
                          <a:effectLst/>
                          <a:latin typeface="+mn-lt"/>
                        </a:rPr>
                        <a:t> € 38.104 </a:t>
                      </a:r>
                    </a:p>
                  </a:txBody>
                  <a:tcPr marL="6701" marR="6701" marT="6701" marB="32163" anchor="b"/>
                </a:tc>
                <a:tc>
                  <a:txBody>
                    <a:bodyPr/>
                    <a:lstStyle/>
                    <a:p>
                      <a:pPr fontAlgn="b"/>
                      <a:r>
                        <a:rPr lang="nl-NL" sz="1000">
                          <a:effectLst/>
                          <a:latin typeface="+mn-lt"/>
                        </a:rPr>
                        <a:t>Van "OM | nieuwe energie", coöperatie-deel</a:t>
                      </a:r>
                    </a:p>
                  </a:txBody>
                  <a:tcPr marL="72000" marR="6701" marT="6701" marB="32163" anchor="b"/>
                </a:tc>
                <a:extLst>
                  <a:ext uri="{0D108BD9-81ED-4DB2-BD59-A6C34878D82A}">
                    <a16:rowId xmlns:a16="http://schemas.microsoft.com/office/drawing/2014/main" val="1251484651"/>
                  </a:ext>
                </a:extLst>
              </a:tr>
              <a:tr h="208708">
                <a:tc>
                  <a:txBody>
                    <a:bodyPr/>
                    <a:lstStyle/>
                    <a:p>
                      <a:pPr fontAlgn="b"/>
                      <a:r>
                        <a:rPr lang="nl-NL" sz="1000">
                          <a:effectLst/>
                          <a:latin typeface="+mn-lt"/>
                        </a:rPr>
                        <a:t>Bijdrage beheer centrales</a:t>
                      </a:r>
                    </a:p>
                  </a:txBody>
                  <a:tcPr marL="6701" marR="6701" marT="6701" marB="32163" anchor="b"/>
                </a:tc>
                <a:tc>
                  <a:txBody>
                    <a:bodyPr/>
                    <a:lstStyle/>
                    <a:p>
                      <a:pPr marL="0" lvl="0" algn="r" defTabSz="914400" rtl="0" eaLnBrk="1" fontAlgn="b" latinLnBrk="0" hangingPunct="1">
                        <a:buNone/>
                      </a:pPr>
                      <a:r>
                        <a:rPr lang="nl-NL" sz="1000" kern="1200" noProof="0">
                          <a:solidFill>
                            <a:schemeClr val="tx1"/>
                          </a:solidFill>
                          <a:effectLst/>
                          <a:latin typeface="+mn-lt"/>
                          <a:ea typeface="+mn-ea"/>
                          <a:cs typeface="+mn-cs"/>
                        </a:rPr>
                        <a:t>€ </a:t>
                      </a:r>
                      <a:r>
                        <a:rPr lang="nl-NL" sz="1000" kern="1200">
                          <a:solidFill>
                            <a:schemeClr val="tx1"/>
                          </a:solidFill>
                          <a:effectLst/>
                          <a:latin typeface="+mn-lt"/>
                          <a:ea typeface="+mn-ea"/>
                          <a:cs typeface="+mn-cs"/>
                        </a:rPr>
                        <a:t>17.000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€ 16.674</a:t>
                      </a:r>
                    </a:p>
                  </a:txBody>
                  <a:tcPr marL="6701" marR="6701" marT="6701" marB="32163" anchor="b"/>
                </a:tc>
                <a:tc>
                  <a:txBody>
                    <a:bodyPr/>
                    <a:lstStyle/>
                    <a:p>
                      <a:pPr algn="r" fontAlgn="b"/>
                      <a:r>
                        <a:rPr lang="nl-NL" sz="1000">
                          <a:effectLst/>
                          <a:latin typeface="+mn-lt"/>
                        </a:rPr>
                        <a:t>€ 14.386</a:t>
                      </a:r>
                    </a:p>
                  </a:txBody>
                  <a:tcPr marL="6701" marR="72000" marT="6701" marB="32163" anchor="b"/>
                </a:tc>
                <a:tc>
                  <a:txBody>
                    <a:bodyPr/>
                    <a:lstStyle/>
                    <a:p>
                      <a:pPr algn="r" fontAlgn="b"/>
                      <a:r>
                        <a:rPr lang="nl-NL" sz="1000">
                          <a:effectLst/>
                          <a:latin typeface="+mn-lt"/>
                        </a:rPr>
                        <a:t> € 14.142 </a:t>
                      </a:r>
                    </a:p>
                  </a:txBody>
                  <a:tcPr marL="6701" marR="6701" marT="6701" marB="32163" anchor="b"/>
                </a:tc>
                <a:tc>
                  <a:txBody>
                    <a:bodyPr/>
                    <a:lstStyle/>
                    <a:p>
                      <a:pPr fontAlgn="b"/>
                      <a:r>
                        <a:rPr lang="nl-NL" sz="1000">
                          <a:effectLst/>
                          <a:latin typeface="+mn-lt"/>
                        </a:rPr>
                        <a:t>Vanuit de 12 draaiende centrales, vanaf medio 2025, 13 centrales</a:t>
                      </a:r>
                      <a:endParaRPr lang="nl-NL" sz="1000">
                        <a:solidFill>
                          <a:srgbClr val="FF0000"/>
                        </a:solidFill>
                        <a:effectLst/>
                        <a:latin typeface="+mn-lt"/>
                      </a:endParaRPr>
                    </a:p>
                  </a:txBody>
                  <a:tcPr marL="72000" marR="6701" marT="6701" marB="32163" anchor="b"/>
                </a:tc>
                <a:extLst>
                  <a:ext uri="{0D108BD9-81ED-4DB2-BD59-A6C34878D82A}">
                    <a16:rowId xmlns:a16="http://schemas.microsoft.com/office/drawing/2014/main" val="3317385371"/>
                  </a:ext>
                </a:extLst>
              </a:tr>
              <a:tr h="208708">
                <a:tc>
                  <a:txBody>
                    <a:bodyPr/>
                    <a:lstStyle/>
                    <a:p>
                      <a:pPr fontAlgn="b"/>
                      <a:r>
                        <a:rPr lang="nl-NL" sz="1000">
                          <a:effectLst/>
                          <a:latin typeface="+mn-lt"/>
                        </a:rPr>
                        <a:t>Overig </a:t>
                      </a:r>
                    </a:p>
                  </a:txBody>
                  <a:tcPr marL="6701" marR="6701" marT="6701" marB="32163" anchor="b"/>
                </a:tc>
                <a:tc>
                  <a:txBody>
                    <a:bodyPr/>
                    <a:lstStyle/>
                    <a:p>
                      <a:pPr marL="0" lvl="0" algn="r" defTabSz="914400" rtl="0" eaLnBrk="1" fontAlgn="b" latinLnBrk="0" hangingPunct="1">
                        <a:buNone/>
                      </a:pPr>
                      <a:r>
                        <a:rPr lang="nl-NL" sz="1000" kern="1200">
                          <a:solidFill>
                            <a:schemeClr val="tx1"/>
                          </a:solidFill>
                          <a:effectLst/>
                          <a:latin typeface="+mn-lt"/>
                          <a:ea typeface="+mn-ea"/>
                          <a:cs typeface="+mn-cs"/>
                        </a:rPr>
                        <a:t>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€ 1.670</a:t>
                      </a:r>
                    </a:p>
                  </a:txBody>
                  <a:tcPr marL="6701" marR="6701" marT="6701" marB="32163" anchor="b"/>
                </a:tc>
                <a:tc>
                  <a:txBody>
                    <a:bodyPr/>
                    <a:lstStyle/>
                    <a:p>
                      <a:pPr algn="r" fontAlgn="b"/>
                      <a:r>
                        <a:rPr lang="nl-NL" sz="1000">
                          <a:effectLst/>
                          <a:latin typeface="+mn-lt"/>
                        </a:rPr>
                        <a:t> € 5</a:t>
                      </a:r>
                    </a:p>
                  </a:txBody>
                  <a:tcPr marL="6701" marR="72000" marT="6701" marB="32163" anchor="b"/>
                </a:tc>
                <a:tc>
                  <a:txBody>
                    <a:bodyPr/>
                    <a:lstStyle/>
                    <a:p>
                      <a:pPr algn="r" fontAlgn="b"/>
                      <a:r>
                        <a:rPr lang="nl-NL" sz="1000">
                          <a:effectLst/>
                          <a:latin typeface="+mn-lt"/>
                        </a:rPr>
                        <a:t> € 98 </a:t>
                      </a:r>
                    </a:p>
                  </a:txBody>
                  <a:tcPr marL="6701" marR="6701" marT="6701" marB="32163" anchor="b"/>
                </a:tc>
                <a:tc>
                  <a:txBody>
                    <a:bodyPr/>
                    <a:lstStyle/>
                    <a:p>
                      <a:pPr fontAlgn="b"/>
                      <a:r>
                        <a:rPr lang="nl-NL" sz="1000">
                          <a:effectLst/>
                          <a:latin typeface="+mn-lt"/>
                        </a:rPr>
                        <a:t>Rente, afronding, incidenteel</a:t>
                      </a:r>
                    </a:p>
                  </a:txBody>
                  <a:tcPr marL="72000" marR="6701" marT="6701" marB="32163" anchor="b"/>
                </a:tc>
                <a:extLst>
                  <a:ext uri="{0D108BD9-81ED-4DB2-BD59-A6C34878D82A}">
                    <a16:rowId xmlns:a16="http://schemas.microsoft.com/office/drawing/2014/main" val="3453484024"/>
                  </a:ext>
                </a:extLst>
              </a:tr>
              <a:tr h="208708">
                <a:tc>
                  <a:txBody>
                    <a:bodyPr/>
                    <a:lstStyle/>
                    <a:p>
                      <a:pPr fontAlgn="b"/>
                      <a:r>
                        <a:rPr lang="nl-NL" sz="1000">
                          <a:effectLst/>
                          <a:latin typeface="+mn-lt"/>
                        </a:rPr>
                        <a:t>Totaal:</a:t>
                      </a:r>
                      <a:endParaRPr lang="nl-NL" sz="1000" i="1">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€ 36.947</a:t>
                      </a:r>
                    </a:p>
                  </a:txBody>
                  <a:tcPr marL="6701" marR="6701" marT="6701" marB="32163" anchor="b"/>
                </a:tc>
                <a:tc>
                  <a:txBody>
                    <a:bodyPr/>
                    <a:lstStyle/>
                    <a:p>
                      <a:pPr algn="r" fontAlgn="b"/>
                      <a:r>
                        <a:rPr lang="nl-NL" sz="1000">
                          <a:effectLst/>
                          <a:latin typeface="+mn-lt"/>
                        </a:rPr>
                        <a:t>€ 33.076</a:t>
                      </a:r>
                    </a:p>
                  </a:txBody>
                  <a:tcPr marL="6701" marR="72000" marT="6701" marB="32163" anchor="b"/>
                </a:tc>
                <a:tc>
                  <a:txBody>
                    <a:bodyPr/>
                    <a:lstStyle/>
                    <a:p>
                      <a:pPr algn="r" fontAlgn="b"/>
                      <a:r>
                        <a:rPr lang="nl-NL" sz="1000">
                          <a:effectLst/>
                          <a:latin typeface="+mn-lt"/>
                        </a:rPr>
                        <a:t> € 50.557</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262153771"/>
                  </a:ext>
                </a:extLst>
              </a:tr>
              <a:tr h="208708">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€ 36.000 </a:t>
                      </a: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334045498"/>
                  </a:ext>
                </a:extLst>
              </a:tr>
              <a:tr h="208708">
                <a:tc>
                  <a:txBody>
                    <a:bodyPr/>
                    <a:lstStyle/>
                    <a:p>
                      <a:pPr fontAlgn="b"/>
                      <a:r>
                        <a:rPr lang="nl-NL" sz="1000" b="1" u="sng">
                          <a:effectLst/>
                          <a:latin typeface="+mn-lt"/>
                        </a:rPr>
                        <a:t>Kosten (coöperatie breed)</a:t>
                      </a: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3814378086"/>
                  </a:ext>
                </a:extLst>
              </a:tr>
              <a:tr h="208708">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1444277464"/>
                  </a:ext>
                </a:extLst>
              </a:tr>
              <a:tr h="208708">
                <a:tc>
                  <a:txBody>
                    <a:bodyPr/>
                    <a:lstStyle/>
                    <a:p>
                      <a:pPr fontAlgn="b"/>
                      <a:r>
                        <a:rPr lang="nl-NL" sz="1000">
                          <a:effectLst/>
                          <a:latin typeface="+mn-lt"/>
                        </a:rPr>
                        <a:t>Centrales draaiend houden</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€ 18.000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€ 18.107</a:t>
                      </a:r>
                    </a:p>
                  </a:txBody>
                  <a:tcPr marL="6701" marR="6701" marT="6701" marB="32163" anchor="b"/>
                </a:tc>
                <a:tc>
                  <a:txBody>
                    <a:bodyPr/>
                    <a:lstStyle/>
                    <a:p>
                      <a:pPr algn="r" fontAlgn="b"/>
                      <a:r>
                        <a:rPr lang="nl-NL" sz="1000">
                          <a:effectLst/>
                          <a:latin typeface="+mn-lt"/>
                        </a:rPr>
                        <a:t>€  15.883</a:t>
                      </a:r>
                    </a:p>
                  </a:txBody>
                  <a:tcPr marL="6701" marR="72000" marT="6701" marB="32163" anchor="b"/>
                </a:tc>
                <a:tc>
                  <a:txBody>
                    <a:bodyPr/>
                    <a:lstStyle/>
                    <a:p>
                      <a:pPr algn="r" fontAlgn="b"/>
                      <a:r>
                        <a:rPr lang="nl-NL" sz="1000">
                          <a:effectLst/>
                          <a:latin typeface="+mn-lt"/>
                        </a:rPr>
                        <a:t> € 14.352 </a:t>
                      </a:r>
                    </a:p>
                  </a:txBody>
                  <a:tcPr marL="6701" marR="6701" marT="6701" marB="32163" anchor="b"/>
                </a:tc>
                <a:tc>
                  <a:txBody>
                    <a:bodyPr/>
                    <a:lstStyle/>
                    <a:p>
                      <a:pPr fontAlgn="b"/>
                      <a:r>
                        <a:rPr lang="nl-NL" sz="1000">
                          <a:effectLst/>
                          <a:latin typeface="+mn-lt"/>
                        </a:rPr>
                        <a:t>Onderhoud &amp; Monitoring, project- en ledenadministratie </a:t>
                      </a:r>
                      <a:endParaRPr lang="nl-NL" sz="1000">
                        <a:solidFill>
                          <a:srgbClr val="FF0000"/>
                        </a:solidFill>
                        <a:effectLst/>
                        <a:latin typeface="+mn-lt"/>
                      </a:endParaRPr>
                    </a:p>
                  </a:txBody>
                  <a:tcPr marL="72000" marR="6701" marT="6701" marB="32163" anchor="b"/>
                </a:tc>
                <a:extLst>
                  <a:ext uri="{0D108BD9-81ED-4DB2-BD59-A6C34878D82A}">
                    <a16:rowId xmlns:a16="http://schemas.microsoft.com/office/drawing/2014/main" val="1303935794"/>
                  </a:ext>
                </a:extLst>
              </a:tr>
              <a:tr h="208708">
                <a:tc>
                  <a:txBody>
                    <a:bodyPr/>
                    <a:lstStyle/>
                    <a:p>
                      <a:pPr fontAlgn="b"/>
                      <a:r>
                        <a:rPr lang="nl-NL" sz="1000">
                          <a:effectLst/>
                          <a:latin typeface="+mn-lt"/>
                        </a:rPr>
                        <a:t>Incidenteel Centrales draaiend</a:t>
                      </a:r>
                      <a:endParaRPr lang="nl-NL" sz="1000" i="1">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kern="1200">
                          <a:solidFill>
                            <a:schemeClr val="tx1"/>
                          </a:solidFill>
                          <a:effectLst/>
                          <a:latin typeface="+mn-lt"/>
                          <a:ea typeface="+mn-ea"/>
                          <a:cs typeface="+mn-cs"/>
                        </a:rPr>
                        <a:t>€18.800   </a:t>
                      </a:r>
                    </a:p>
                  </a:txBody>
                  <a:tcPr marL="6701" marR="6701"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a:effectLst/>
                          <a:latin typeface="+mn-lt"/>
                        </a:rPr>
                        <a:t>€  8.265</a:t>
                      </a:r>
                    </a:p>
                  </a:txBody>
                  <a:tcPr marL="6701" marR="72000" marT="6701" marB="32163" anchor="b"/>
                </a:tc>
                <a:tc>
                  <a:txBody>
                    <a:bodyPr/>
                    <a:lstStyle/>
                    <a:p>
                      <a:pPr fontAlgn="b"/>
                      <a:endParaRPr lang="nl-NL" sz="1000" i="1">
                        <a:effectLst/>
                        <a:latin typeface="+mn-lt"/>
                      </a:endParaRPr>
                    </a:p>
                  </a:txBody>
                  <a:tcPr marL="6701" marR="6701" marT="6701" marB="32163" anchor="b"/>
                </a:tc>
                <a:tc>
                  <a:txBody>
                    <a:bodyPr/>
                    <a:lstStyle/>
                    <a:p>
                      <a:pPr fontAlgn="b"/>
                      <a:r>
                        <a:rPr lang="nl-NL" sz="1000">
                          <a:effectLst/>
                          <a:latin typeface="+mn-lt"/>
                        </a:rPr>
                        <a:t>Scope 12 onderzoek, onderhoud en verbeteringen van centrales</a:t>
                      </a:r>
                      <a:endParaRPr lang="nl-NL" sz="1000" i="1">
                        <a:effectLst/>
                        <a:latin typeface="+mn-lt"/>
                      </a:endParaRPr>
                    </a:p>
                  </a:txBody>
                  <a:tcPr marL="72000" marR="6701" marT="6701" marB="32163" anchor="b"/>
                </a:tc>
                <a:extLst>
                  <a:ext uri="{0D108BD9-81ED-4DB2-BD59-A6C34878D82A}">
                    <a16:rowId xmlns:a16="http://schemas.microsoft.com/office/drawing/2014/main" val="3988126444"/>
                  </a:ext>
                </a:extLst>
              </a:tr>
              <a:tr h="208708">
                <a:tc>
                  <a:txBody>
                    <a:bodyPr/>
                    <a:lstStyle/>
                    <a:p>
                      <a:pPr fontAlgn="b"/>
                      <a:r>
                        <a:rPr lang="nl-NL" sz="1000">
                          <a:effectLst/>
                          <a:latin typeface="+mn-lt"/>
                        </a:rPr>
                        <a:t>Coöperatie draaiend houden</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€ 17.000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€ 15.302</a:t>
                      </a:r>
                    </a:p>
                  </a:txBody>
                  <a:tcPr marL="6701" marR="6701" marT="6701" marB="32163" anchor="b"/>
                </a:tc>
                <a:tc>
                  <a:txBody>
                    <a:bodyPr/>
                    <a:lstStyle/>
                    <a:p>
                      <a:pPr algn="r" fontAlgn="b"/>
                      <a:r>
                        <a:rPr lang="nl-NL" sz="1000">
                          <a:effectLst/>
                          <a:latin typeface="+mn-lt"/>
                        </a:rPr>
                        <a:t> € 11.524</a:t>
                      </a:r>
                    </a:p>
                  </a:txBody>
                  <a:tcPr marL="6701" marR="72000" marT="6701" marB="32163" anchor="b"/>
                </a:tc>
                <a:tc>
                  <a:txBody>
                    <a:bodyPr/>
                    <a:lstStyle/>
                    <a:p>
                      <a:pPr algn="r" fontAlgn="b"/>
                      <a:r>
                        <a:rPr lang="nl-NL" sz="1000">
                          <a:effectLst/>
                          <a:latin typeface="+mn-lt"/>
                        </a:rPr>
                        <a:t> € 13.498 </a:t>
                      </a:r>
                    </a:p>
                  </a:txBody>
                  <a:tcPr marL="6701" marR="6701" marT="6701" marB="32163" anchor="b"/>
                </a:tc>
                <a:tc>
                  <a:txBody>
                    <a:bodyPr/>
                    <a:lstStyle/>
                    <a:p>
                      <a:pPr fontAlgn="b"/>
                      <a:r>
                        <a:rPr lang="nl-NL" sz="1000">
                          <a:effectLst/>
                          <a:latin typeface="+mn-lt"/>
                        </a:rPr>
                        <a:t>Verzekeringen, bankkosten, financiële administratie</a:t>
                      </a:r>
                    </a:p>
                  </a:txBody>
                  <a:tcPr marL="72000" marR="6701" marT="6701" marB="32163" anchor="b"/>
                </a:tc>
                <a:extLst>
                  <a:ext uri="{0D108BD9-81ED-4DB2-BD59-A6C34878D82A}">
                    <a16:rowId xmlns:a16="http://schemas.microsoft.com/office/drawing/2014/main" val="3274122144"/>
                  </a:ext>
                </a:extLst>
              </a:tr>
              <a:tr h="208708">
                <a:tc>
                  <a:txBody>
                    <a:bodyPr/>
                    <a:lstStyle/>
                    <a:p>
                      <a:pPr fontAlgn="b"/>
                      <a:r>
                        <a:rPr lang="nl-NL" sz="1000">
                          <a:effectLst/>
                          <a:latin typeface="+mn-lt"/>
                        </a:rPr>
                        <a:t>Acquisitie </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€ 1.035</a:t>
                      </a:r>
                    </a:p>
                  </a:txBody>
                  <a:tcPr marL="6701" marR="6701" marT="6701" marB="32163" anchor="b"/>
                </a:tc>
                <a:tc>
                  <a:txBody>
                    <a:bodyPr/>
                    <a:lstStyle/>
                    <a:p>
                      <a:pPr algn="r" fontAlgn="b"/>
                      <a:r>
                        <a:rPr lang="nl-NL" sz="1000">
                          <a:effectLst/>
                          <a:latin typeface="+mn-lt"/>
                        </a:rPr>
                        <a:t> € 1.035</a:t>
                      </a:r>
                    </a:p>
                  </a:txBody>
                  <a:tcPr marL="6701" marR="72000" marT="6701" marB="32163"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000">
                          <a:effectLst/>
                          <a:latin typeface="+mn-lt"/>
                        </a:rPr>
                        <a:t>  € 1.774  </a:t>
                      </a:r>
                    </a:p>
                  </a:txBody>
                  <a:tcPr marL="6701" marR="6701" marT="6701" marB="32163" anchor="b"/>
                </a:tc>
                <a:tc>
                  <a:txBody>
                    <a:bodyPr/>
                    <a:lstStyle/>
                    <a:p>
                      <a:pPr fontAlgn="b"/>
                      <a:r>
                        <a:rPr lang="nl-NL" sz="1000">
                          <a:effectLst/>
                          <a:latin typeface="+mn-lt"/>
                        </a:rPr>
                        <a:t>Acquisitie nieuwe daken/projecten </a:t>
                      </a:r>
                    </a:p>
                  </a:txBody>
                  <a:tcPr marL="72000" marR="6701" marT="6701" marB="32163" anchor="b"/>
                </a:tc>
                <a:extLst>
                  <a:ext uri="{0D108BD9-81ED-4DB2-BD59-A6C34878D82A}">
                    <a16:rowId xmlns:a16="http://schemas.microsoft.com/office/drawing/2014/main" val="1962047564"/>
                  </a:ext>
                </a:extLst>
              </a:tr>
              <a:tr h="208708">
                <a:tc>
                  <a:txBody>
                    <a:bodyPr/>
                    <a:lstStyle/>
                    <a:p>
                      <a:pPr fontAlgn="b"/>
                      <a:endParaRPr lang="nl-NL" sz="1000">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fontAlgn="b"/>
                      <a:endParaRPr lang="nl-NL" sz="1000">
                        <a:effectLst/>
                        <a:latin typeface="+mn-lt"/>
                      </a:endParaRPr>
                    </a:p>
                  </a:txBody>
                  <a:tcPr marL="6701" marR="72000" marT="6701" marB="32163" anchor="b"/>
                </a:tc>
                <a:tc>
                  <a:txBody>
                    <a:bodyPr/>
                    <a:lstStyle/>
                    <a:p>
                      <a:pPr algn="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825298802"/>
                  </a:ext>
                </a:extLst>
              </a:tr>
              <a:tr h="208708">
                <a:tc>
                  <a:txBody>
                    <a:bodyPr/>
                    <a:lstStyle/>
                    <a:p>
                      <a:pPr fontAlgn="b"/>
                      <a:r>
                        <a:rPr lang="nl-NL" sz="1000">
                          <a:effectLst/>
                          <a:latin typeface="+mn-lt"/>
                        </a:rPr>
                        <a:t>Totaal:</a:t>
                      </a:r>
                      <a:endParaRPr lang="nl-NL" sz="1000" i="1">
                        <a:effectLst/>
                        <a:latin typeface="+mn-lt"/>
                      </a:endParaRP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€ 36.000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€ 53.244 </a:t>
                      </a:r>
                    </a:p>
                  </a:txBody>
                  <a:tcPr marL="6701" marR="6701" marT="6701" marB="32163" anchor="b"/>
                </a:tc>
                <a:tc>
                  <a:txBody>
                    <a:bodyPr/>
                    <a:lstStyle/>
                    <a:p>
                      <a:pPr algn="r" fontAlgn="b"/>
                      <a:r>
                        <a:rPr lang="nl-NL" sz="1000">
                          <a:effectLst/>
                          <a:latin typeface="+mn-lt"/>
                        </a:rPr>
                        <a:t> € 36.707</a:t>
                      </a:r>
                    </a:p>
                  </a:txBody>
                  <a:tcPr marL="6701" marR="72000" marT="6701" marB="32163" anchor="b"/>
                </a:tc>
                <a:tc>
                  <a:txBody>
                    <a:bodyPr/>
                    <a:lstStyle/>
                    <a:p>
                      <a:pPr algn="r" fontAlgn="b"/>
                      <a:r>
                        <a:rPr lang="nl-NL" sz="1000">
                          <a:effectLst/>
                          <a:latin typeface="+mn-lt"/>
                        </a:rPr>
                        <a:t> € 29.623 </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4155699105"/>
                  </a:ext>
                </a:extLst>
              </a:tr>
              <a:tr h="208708">
                <a:tc>
                  <a:txBody>
                    <a:bodyPr/>
                    <a:lstStyle/>
                    <a:p>
                      <a:pPr fontAlgn="b"/>
                      <a:endParaRPr lang="nl-NL" sz="1000" i="1">
                        <a:effectLst/>
                        <a:latin typeface="+mn-lt"/>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marL="0" algn="r" defTabSz="914400" rtl="0" eaLnBrk="1" fontAlgn="b" latinLnBrk="0" hangingPunct="1"/>
                      <a:endParaRPr lang="nl-NL" sz="1000" kern="1200">
                        <a:solidFill>
                          <a:schemeClr val="tx1"/>
                        </a:solidFill>
                        <a:effectLst/>
                        <a:latin typeface="+mn-lt"/>
                        <a:ea typeface="+mn-ea"/>
                        <a:cs typeface="+mn-cs"/>
                      </a:endParaRPr>
                    </a:p>
                  </a:txBody>
                  <a:tcPr marL="6701" marR="6701" marT="6701" marB="32163" anchor="b"/>
                </a:tc>
                <a:tc>
                  <a:txBody>
                    <a:bodyPr/>
                    <a:lstStyle/>
                    <a:p>
                      <a:pPr algn="r" fontAlgn="b"/>
                      <a:endParaRPr lang="nl-NL" sz="1000">
                        <a:effectLst/>
                        <a:latin typeface="+mn-lt"/>
                      </a:endParaRPr>
                    </a:p>
                  </a:txBody>
                  <a:tcPr marL="6701" marR="72000" marT="6701" marB="32163" anchor="b"/>
                </a:tc>
                <a:tc>
                  <a:txBody>
                    <a:bodyPr/>
                    <a:lstStyle/>
                    <a:p>
                      <a:pPr algn="r" fontAlgn="b"/>
                      <a:endParaRPr lang="nl-NL" sz="1000">
                        <a:effectLst/>
                        <a:latin typeface="+mn-lt"/>
                      </a:endParaRP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431288813"/>
                  </a:ext>
                </a:extLst>
              </a:tr>
              <a:tr h="208708">
                <a:tc>
                  <a:txBody>
                    <a:bodyPr/>
                    <a:lstStyle/>
                    <a:p>
                      <a:pPr marL="0" algn="l" defTabSz="914400" rtl="0" eaLnBrk="1" fontAlgn="b" latinLnBrk="0" hangingPunct="1"/>
                      <a:r>
                        <a:rPr lang="nl-NL" sz="1000" b="1" u="sng" kern="1200">
                          <a:solidFill>
                            <a:schemeClr val="tx1"/>
                          </a:solidFill>
                          <a:effectLst/>
                          <a:latin typeface="+mn-lt"/>
                          <a:ea typeface="+mn-ea"/>
                          <a:cs typeface="+mn-cs"/>
                        </a:rPr>
                        <a:t>Resultaat (</a:t>
                      </a:r>
                      <a:r>
                        <a:rPr lang="nl-NL" sz="1000" b="1" u="sng" kern="1200" err="1">
                          <a:solidFill>
                            <a:schemeClr val="tx1"/>
                          </a:solidFill>
                          <a:effectLst/>
                          <a:latin typeface="+mn-lt"/>
                          <a:ea typeface="+mn-ea"/>
                          <a:cs typeface="+mn-cs"/>
                        </a:rPr>
                        <a:t>Cooperatie</a:t>
                      </a:r>
                      <a:r>
                        <a:rPr lang="nl-NL" sz="1000" b="1" u="sng" kern="1200">
                          <a:solidFill>
                            <a:schemeClr val="tx1"/>
                          </a:solidFill>
                          <a:effectLst/>
                          <a:latin typeface="+mn-lt"/>
                          <a:ea typeface="+mn-ea"/>
                          <a:cs typeface="+mn-cs"/>
                        </a:rPr>
                        <a:t> breed)</a:t>
                      </a:r>
                    </a:p>
                  </a:txBody>
                  <a:tcPr marL="6701" marR="6701" marT="6701" marB="32163" anchor="b"/>
                </a:tc>
                <a:tc>
                  <a:txBody>
                    <a:bodyPr/>
                    <a:lstStyle/>
                    <a:p>
                      <a:pPr marL="0" algn="r" defTabSz="914400" rtl="0" eaLnBrk="1" fontAlgn="b" latinLnBrk="0" hangingPunct="1"/>
                      <a:r>
                        <a:rPr lang="nl-NL" sz="1000" i="0" kern="1200">
                          <a:solidFill>
                            <a:schemeClr val="tx1"/>
                          </a:solidFill>
                          <a:effectLst/>
                          <a:latin typeface="+mn-lt"/>
                          <a:ea typeface="+mn-ea"/>
                          <a:cs typeface="+mn-cs"/>
                        </a:rPr>
                        <a:t> </a:t>
                      </a:r>
                      <a:r>
                        <a:rPr lang="nl-NL" sz="1000" kern="1200">
                          <a:solidFill>
                            <a:schemeClr val="tx1"/>
                          </a:solidFill>
                          <a:effectLst/>
                          <a:latin typeface="+mn-lt"/>
                          <a:ea typeface="+mn-ea"/>
                          <a:cs typeface="+mn-cs"/>
                        </a:rPr>
                        <a:t>€ </a:t>
                      </a:r>
                      <a:r>
                        <a:rPr lang="nl-NL" sz="1000" i="0" kern="1200">
                          <a:solidFill>
                            <a:schemeClr val="tx1"/>
                          </a:solidFill>
                          <a:effectLst/>
                          <a:latin typeface="+mn-lt"/>
                          <a:ea typeface="+mn-ea"/>
                          <a:cs typeface="+mn-cs"/>
                        </a:rPr>
                        <a:t>0</a:t>
                      </a:r>
                    </a:p>
                  </a:txBody>
                  <a:tcPr marL="6701" marR="6701" marT="6701" marB="32163" anchor="b"/>
                </a:tc>
                <a:tc>
                  <a:txBody>
                    <a:bodyPr/>
                    <a:lstStyle/>
                    <a:p>
                      <a:pPr marL="0" algn="r" defTabSz="914400" rtl="0" eaLnBrk="1" fontAlgn="b" latinLnBrk="0" hangingPunct="1"/>
                      <a:r>
                        <a:rPr lang="nl-NL" sz="1000" kern="1200">
                          <a:solidFill>
                            <a:schemeClr val="tx1"/>
                          </a:solidFill>
                          <a:effectLst/>
                          <a:latin typeface="+mn-lt"/>
                          <a:ea typeface="+mn-ea"/>
                          <a:cs typeface="+mn-cs"/>
                        </a:rPr>
                        <a:t>€ -</a:t>
                      </a:r>
                      <a:r>
                        <a:rPr lang="nl-NL" sz="1000" i="0" kern="1200">
                          <a:solidFill>
                            <a:schemeClr val="tx1"/>
                          </a:solidFill>
                          <a:effectLst/>
                          <a:latin typeface="+mn-lt"/>
                          <a:ea typeface="+mn-ea"/>
                          <a:cs typeface="+mn-cs"/>
                        </a:rPr>
                        <a:t>16.297</a:t>
                      </a:r>
                    </a:p>
                  </a:txBody>
                  <a:tcPr marL="6701" marR="6701" marT="6701" marB="32163" anchor="b"/>
                </a:tc>
                <a:tc>
                  <a:txBody>
                    <a:bodyPr/>
                    <a:lstStyle/>
                    <a:p>
                      <a:pPr algn="r" fontAlgn="b"/>
                      <a:r>
                        <a:rPr lang="nl-NL" sz="1000">
                          <a:effectLst/>
                          <a:latin typeface="+mn-lt"/>
                        </a:rPr>
                        <a:t> € -3.631</a:t>
                      </a:r>
                    </a:p>
                  </a:txBody>
                  <a:tcPr marL="6701" marR="72000" marT="6701" marB="32163" anchor="b"/>
                </a:tc>
                <a:tc>
                  <a:txBody>
                    <a:bodyPr/>
                    <a:lstStyle/>
                    <a:p>
                      <a:pPr algn="r" fontAlgn="b"/>
                      <a:r>
                        <a:rPr lang="nl-NL" sz="1000">
                          <a:effectLst/>
                          <a:latin typeface="+mn-lt"/>
                        </a:rPr>
                        <a:t> € 20.934</a:t>
                      </a:r>
                    </a:p>
                  </a:txBody>
                  <a:tcPr marL="6701" marR="6701" marT="6701" marB="32163" anchor="b"/>
                </a:tc>
                <a:tc>
                  <a:txBody>
                    <a:bodyPr/>
                    <a:lstStyle/>
                    <a:p>
                      <a:pPr fontAlgn="b"/>
                      <a:endParaRPr lang="nl-NL" sz="1000">
                        <a:effectLst/>
                        <a:latin typeface="+mn-lt"/>
                      </a:endParaRPr>
                    </a:p>
                  </a:txBody>
                  <a:tcPr marL="72000" marR="6701" marT="6701" marB="32163" anchor="b"/>
                </a:tc>
                <a:extLst>
                  <a:ext uri="{0D108BD9-81ED-4DB2-BD59-A6C34878D82A}">
                    <a16:rowId xmlns:a16="http://schemas.microsoft.com/office/drawing/2014/main" val="1525821898"/>
                  </a:ext>
                </a:extLst>
              </a:tr>
            </a:tbl>
          </a:graphicData>
        </a:graphic>
      </p:graphicFrame>
    </p:spTree>
    <p:extLst>
      <p:ext uri="{BB962C8B-B14F-4D97-AF65-F5344CB8AC3E}">
        <p14:creationId xmlns:p14="http://schemas.microsoft.com/office/powerpoint/2010/main" val="111184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Ontwikkelingen 2026</a:t>
            </a:r>
            <a:endParaRPr lang="nl-NL">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199" y="1890256"/>
            <a:ext cx="10677525" cy="503238"/>
          </a:xfrm>
        </p:spPr>
        <p:txBody>
          <a:bodyPr vert="horz" lIns="91440" tIns="45720" rIns="91440" bIns="45720" rtlCol="0" anchor="t">
            <a:noAutofit/>
          </a:bodyPr>
          <a:lstStyle/>
          <a:p>
            <a:pPr marL="0" indent="0">
              <a:buNone/>
            </a:pPr>
            <a:endParaRPr lang="nl-NL" sz="1500">
              <a:cs typeface="Calibri"/>
            </a:endParaRPr>
          </a:p>
          <a:p>
            <a:pPr marL="0" indent="0">
              <a:buNone/>
            </a:pPr>
            <a:endParaRPr lang="nl-NL" sz="1600"/>
          </a:p>
          <a:p>
            <a:pPr>
              <a:buFontTx/>
              <a:buChar char="-"/>
            </a:pPr>
            <a:endParaRPr lang="nl-NL" sz="1500"/>
          </a:p>
          <a:p>
            <a:pPr>
              <a:buFontTx/>
              <a:buChar char="-"/>
            </a:pPr>
            <a:endParaRPr lang="nl-NL" sz="1500"/>
          </a:p>
          <a:p>
            <a:pPr marL="0" indent="0">
              <a:buNone/>
            </a:pPr>
            <a:endParaRPr lang="nl-NL" sz="1500"/>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6" name="Tekstvak 5">
            <a:extLst>
              <a:ext uri="{FF2B5EF4-FFF2-40B4-BE49-F238E27FC236}">
                <a16:creationId xmlns:a16="http://schemas.microsoft.com/office/drawing/2014/main" id="{42A03657-4BF6-AC43-9F91-BA6DEDF94D09}"/>
              </a:ext>
            </a:extLst>
          </p:cNvPr>
          <p:cNvSpPr txBox="1"/>
          <p:nvPr/>
        </p:nvSpPr>
        <p:spPr>
          <a:xfrm>
            <a:off x="838199" y="1363166"/>
            <a:ext cx="4866778" cy="5940088"/>
          </a:xfrm>
          <a:prstGeom prst="rect">
            <a:avLst/>
          </a:prstGeom>
          <a:noFill/>
        </p:spPr>
        <p:txBody>
          <a:bodyPr wrap="square" lIns="91440" tIns="45720" rIns="91440" bIns="45720" rtlCol="0" anchor="t">
            <a:spAutoFit/>
          </a:bodyPr>
          <a:lstStyle/>
          <a:p>
            <a:endParaRPr lang="nl-NL" sz="1500" b="1">
              <a:ea typeface="+mn-lt"/>
              <a:cs typeface="+mn-lt"/>
            </a:endParaRPr>
          </a:p>
          <a:p>
            <a:pPr marL="285750" indent="-285750">
              <a:buFont typeface="Arial"/>
              <a:buChar char="•"/>
            </a:pPr>
            <a:r>
              <a:rPr lang="nl-NL" sz="1600">
                <a:ea typeface="+mn-lt"/>
                <a:cs typeface="+mn-lt"/>
              </a:rPr>
              <a:t>Vergaande verkenningen met UCO-gebouw. </a:t>
            </a:r>
          </a:p>
          <a:p>
            <a:pPr marL="285750" indent="-285750">
              <a:buFont typeface="Arial"/>
              <a:buChar char="•"/>
            </a:pPr>
            <a:endParaRPr lang="nl-NL" sz="1600">
              <a:ea typeface="+mn-lt"/>
              <a:cs typeface="+mn-lt"/>
            </a:endParaRPr>
          </a:p>
          <a:p>
            <a:pPr marL="285750" indent="-285750">
              <a:buFont typeface="Arial"/>
              <a:buChar char="•"/>
            </a:pPr>
            <a:r>
              <a:rPr lang="nl-NL" sz="1600">
                <a:highlight>
                  <a:srgbClr val="FFFFFF"/>
                </a:highlight>
                <a:ea typeface="+mn-lt"/>
                <a:cs typeface="+mn-lt"/>
              </a:rPr>
              <a:t>De Gemeente heeft een compensatie uitgekeerd voor de gemiste inkomsten van centrale Zuilen.</a:t>
            </a:r>
          </a:p>
          <a:p>
            <a:endParaRPr lang="nl-NL" sz="1600">
              <a:ea typeface="+mn-lt"/>
              <a:cs typeface="+mn-lt"/>
            </a:endParaRPr>
          </a:p>
          <a:p>
            <a:pPr marL="285750" indent="-285750">
              <a:buFont typeface="Arial"/>
              <a:buChar char="•"/>
            </a:pPr>
            <a:r>
              <a:rPr lang="nl-NL" sz="1600">
                <a:solidFill>
                  <a:srgbClr val="000000"/>
                </a:solidFill>
                <a:highlight>
                  <a:srgbClr val="FFFFFF"/>
                </a:highlight>
                <a:ea typeface="Calibri"/>
                <a:cs typeface="Calibri"/>
              </a:rPr>
              <a:t>Sinds 2026 is de wet energiedelen van kracht gegaan. Het bestuur gaat zich buigen over welke positieve impact dit kan hebben op de businessmodellen van </a:t>
            </a:r>
            <a:r>
              <a:rPr lang="nl-NL" sz="1600" err="1">
                <a:solidFill>
                  <a:srgbClr val="000000"/>
                </a:solidFill>
                <a:highlight>
                  <a:srgbClr val="FFFFFF"/>
                </a:highlight>
                <a:ea typeface="Calibri"/>
                <a:cs typeface="Calibri"/>
              </a:rPr>
              <a:t>buurtstroom</a:t>
            </a:r>
            <a:r>
              <a:rPr lang="nl-NL" sz="1600">
                <a:solidFill>
                  <a:srgbClr val="000000"/>
                </a:solidFill>
                <a:highlight>
                  <a:srgbClr val="FFFFFF"/>
                </a:highlight>
                <a:ea typeface="Calibri"/>
                <a:cs typeface="Calibri"/>
              </a:rPr>
              <a:t>. </a:t>
            </a:r>
          </a:p>
          <a:p>
            <a:pPr marL="285750" indent="-285750">
              <a:buFont typeface="Arial"/>
              <a:buChar char="•"/>
            </a:pPr>
            <a:endParaRPr lang="nl-NL" sz="1600">
              <a:solidFill>
                <a:srgbClr val="000000"/>
              </a:solidFill>
              <a:highlight>
                <a:srgbClr val="FFFFFF"/>
              </a:highlight>
              <a:ea typeface="Calibri"/>
              <a:cs typeface="Calibri"/>
            </a:endParaRPr>
          </a:p>
          <a:p>
            <a:pPr marL="285750" indent="-285750">
              <a:buFont typeface="Arial"/>
              <a:buChar char="•"/>
            </a:pPr>
            <a:r>
              <a:rPr lang="nl-NL" sz="1600">
                <a:solidFill>
                  <a:srgbClr val="000000"/>
                </a:solidFill>
                <a:highlight>
                  <a:srgbClr val="FFFFFF"/>
                </a:highlight>
                <a:ea typeface="Calibri"/>
                <a:cs typeface="Calibri"/>
              </a:rPr>
              <a:t>Het bestuur kijkt naar mogelijkheden om batterijopslag (dit kan ook warmteopslag zijn) te incorporeren in haar businesscase. Dit is wel ingewikkelde materie en heeft tijd nodig.</a:t>
            </a:r>
          </a:p>
          <a:p>
            <a:pPr marL="285750" indent="-285750">
              <a:buFont typeface="Arial"/>
              <a:buChar char="•"/>
            </a:pPr>
            <a:endParaRPr lang="nl-NL" sz="1600">
              <a:solidFill>
                <a:srgbClr val="000000"/>
              </a:solidFill>
              <a:highlight>
                <a:srgbClr val="FFFFFF"/>
              </a:highlight>
              <a:ea typeface="Calibri"/>
              <a:cs typeface="Calibri"/>
            </a:endParaRPr>
          </a:p>
          <a:p>
            <a:pPr marL="285750" indent="-285750">
              <a:buFont typeface="Arial"/>
              <a:buChar char="•"/>
            </a:pPr>
            <a:r>
              <a:rPr lang="nl-NL" sz="1600">
                <a:solidFill>
                  <a:srgbClr val="000000"/>
                </a:solidFill>
                <a:highlight>
                  <a:srgbClr val="FFFFFF"/>
                </a:highlight>
                <a:ea typeface="Calibri"/>
                <a:cs typeface="Calibri"/>
              </a:rPr>
              <a:t>Bestuur kijkt samen met andere energie coöperaties om kosten te benchmarken en te kijken naar mogelijke (gezamenlijke) kostenbesparingen.</a:t>
            </a:r>
          </a:p>
          <a:p>
            <a:pPr marL="285750" indent="-285750">
              <a:buFont typeface="Arial"/>
              <a:buChar char="•"/>
            </a:pPr>
            <a:endParaRPr lang="nl-NL" sz="1600">
              <a:solidFill>
                <a:srgbClr val="000000"/>
              </a:solidFill>
              <a:highlight>
                <a:srgbClr val="FFFFFF"/>
              </a:highlight>
              <a:ea typeface="Calibri"/>
              <a:cs typeface="Calibri"/>
            </a:endParaRPr>
          </a:p>
          <a:p>
            <a:pPr marL="285750" indent="-285750">
              <a:buFont typeface="Arial"/>
              <a:buChar char="•"/>
            </a:pPr>
            <a:endParaRPr lang="nl-NL" sz="1600">
              <a:ea typeface="Calibri"/>
              <a:cs typeface="Calibri"/>
            </a:endParaRPr>
          </a:p>
          <a:p>
            <a:endParaRPr lang="nl-NL" sz="1500">
              <a:solidFill>
                <a:srgbClr val="FF0000"/>
              </a:solidFill>
              <a:ea typeface="Calibri"/>
              <a:cs typeface="Calibri"/>
            </a:endParaRPr>
          </a:p>
          <a:p>
            <a:pPr marL="285750" indent="-285750">
              <a:buFont typeface="Arial"/>
              <a:buChar char="•"/>
            </a:pPr>
            <a:endParaRPr lang="nl-NL" sz="1500">
              <a:highlight>
                <a:srgbClr val="FFFF00"/>
              </a:highlight>
              <a:ea typeface="Calibri"/>
              <a:cs typeface="Calibri"/>
            </a:endParaRPr>
          </a:p>
          <a:p>
            <a:endParaRPr lang="nl-NL" sz="1500">
              <a:ea typeface="Calibri"/>
              <a:cs typeface="Calibri"/>
            </a:endParaRPr>
          </a:p>
        </p:txBody>
      </p:sp>
      <p:sp>
        <p:nvSpPr>
          <p:cNvPr id="8" name="Rechthoek 7">
            <a:extLst>
              <a:ext uri="{FF2B5EF4-FFF2-40B4-BE49-F238E27FC236}">
                <a16:creationId xmlns:a16="http://schemas.microsoft.com/office/drawing/2014/main" id="{0C80B96B-EC72-33C4-4CFE-87CC33D1222B}"/>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ea typeface="+mn-lt"/>
                <a:cs typeface="+mn-lt"/>
              </a:rPr>
              <a:t>6. Ontwikkelingen</a:t>
            </a:r>
            <a:r>
              <a:rPr lang="nl-NL" sz="1500"/>
              <a:t> 2026</a:t>
            </a:r>
            <a:endParaRPr lang="en-US" sz="1500"/>
          </a:p>
          <a:p>
            <a:pPr marL="285750" indent="-285750">
              <a:buFont typeface="Arial,Sans-Serif"/>
              <a:buChar char="•"/>
            </a:pPr>
            <a:r>
              <a:rPr lang="nl-NL" sz="1500" b="1"/>
              <a:t>Nieuwe projecten</a:t>
            </a:r>
            <a:endParaRPr lang="en-US" sz="1500" b="1"/>
          </a:p>
          <a:p>
            <a:pPr marL="285750" indent="-285750">
              <a:buFont typeface="Arial,Sans-Serif"/>
              <a:buChar char="•"/>
            </a:pPr>
            <a:r>
              <a:rPr lang="nl-NL" sz="1500"/>
              <a:t>Actieve centrales</a:t>
            </a:r>
          </a:p>
          <a:p>
            <a:pPr marL="285750" indent="-285750">
              <a:buFont typeface="Arial,Sans-Serif"/>
              <a:buChar char="•"/>
            </a:pPr>
            <a:endParaRPr lang="en-US" sz="1500"/>
          </a:p>
          <a:p>
            <a:pPr marL="285750" indent="-285750">
              <a:buFont typeface="Arial,Sans-Serif"/>
              <a:buChar char="•"/>
            </a:pPr>
            <a:endParaRPr lang="en-US" sz="1500"/>
          </a:p>
        </p:txBody>
      </p:sp>
      <p:grpSp>
        <p:nvGrpSpPr>
          <p:cNvPr id="11" name="Group 10">
            <a:extLst>
              <a:ext uri="{FF2B5EF4-FFF2-40B4-BE49-F238E27FC236}">
                <a16:creationId xmlns:a16="http://schemas.microsoft.com/office/drawing/2014/main" id="{7ACA0A37-8112-3139-7CBA-153974518E86}"/>
              </a:ext>
            </a:extLst>
          </p:cNvPr>
          <p:cNvGrpSpPr/>
          <p:nvPr/>
        </p:nvGrpSpPr>
        <p:grpSpPr>
          <a:xfrm>
            <a:off x="5913916" y="2141875"/>
            <a:ext cx="5780996" cy="3143263"/>
            <a:chOff x="5913916" y="2141875"/>
            <a:chExt cx="5780996" cy="3143263"/>
          </a:xfrm>
        </p:grpSpPr>
        <p:pic>
          <p:nvPicPr>
            <p:cNvPr id="7" name="Picture 7">
              <a:extLst>
                <a:ext uri="{FF2B5EF4-FFF2-40B4-BE49-F238E27FC236}">
                  <a16:creationId xmlns:a16="http://schemas.microsoft.com/office/drawing/2014/main" id="{41BEDC30-5060-E2BD-3108-033500E57872}"/>
                </a:ext>
              </a:extLst>
            </p:cNvPr>
            <p:cNvPicPr>
              <a:picLocks noChangeAspect="1"/>
            </p:cNvPicPr>
            <p:nvPr/>
          </p:nvPicPr>
          <p:blipFill>
            <a:blip r:embed="rId3"/>
            <a:stretch>
              <a:fillRect/>
            </a:stretch>
          </p:blipFill>
          <p:spPr>
            <a:xfrm>
              <a:off x="5913916" y="2141875"/>
              <a:ext cx="5780996" cy="3143263"/>
            </a:xfrm>
            <a:prstGeom prst="rect">
              <a:avLst/>
            </a:prstGeom>
          </p:spPr>
        </p:pic>
        <p:sp>
          <p:nvSpPr>
            <p:cNvPr id="10" name="TextBox 9">
              <a:extLst>
                <a:ext uri="{FF2B5EF4-FFF2-40B4-BE49-F238E27FC236}">
                  <a16:creationId xmlns:a16="http://schemas.microsoft.com/office/drawing/2014/main" id="{A11F6DBB-9262-3F10-9C80-6B30F5B282F3}"/>
                </a:ext>
              </a:extLst>
            </p:cNvPr>
            <p:cNvSpPr txBox="1"/>
            <p:nvPr/>
          </p:nvSpPr>
          <p:spPr>
            <a:xfrm>
              <a:off x="6594213" y="2630517"/>
              <a:ext cx="4501980" cy="73866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Calibri"/>
                  <a:cs typeface="Calibri"/>
                </a:rPr>
                <a:t>We </a:t>
              </a:r>
              <a:r>
                <a:rPr lang="en-US" sz="1400" err="1">
                  <a:ea typeface="Calibri"/>
                  <a:cs typeface="Calibri"/>
                </a:rPr>
                <a:t>hebben</a:t>
              </a:r>
              <a:r>
                <a:rPr lang="en-US" sz="1400">
                  <a:ea typeface="Calibri"/>
                  <a:cs typeface="Calibri"/>
                </a:rPr>
                <a:t> nu 2387 </a:t>
              </a:r>
              <a:r>
                <a:rPr lang="en-US" sz="1400" err="1">
                  <a:ea typeface="Calibri"/>
                  <a:cs typeface="Calibri"/>
                </a:rPr>
                <a:t>panelen</a:t>
              </a:r>
              <a:r>
                <a:rPr lang="en-US" sz="1400">
                  <a:ea typeface="Calibri"/>
                  <a:cs typeface="Calibri"/>
                </a:rPr>
                <a:t> </a:t>
              </a:r>
              <a:r>
                <a:rPr lang="en-US" sz="1400" err="1">
                  <a:ea typeface="Calibri"/>
                  <a:cs typeface="Calibri"/>
                </a:rPr>
                <a:t>liggen</a:t>
              </a:r>
              <a:r>
                <a:rPr lang="en-US" sz="1400">
                  <a:ea typeface="Calibri"/>
                  <a:cs typeface="Calibri"/>
                </a:rPr>
                <a:t> met </a:t>
              </a:r>
              <a:r>
                <a:rPr lang="en-US" sz="1400" err="1">
                  <a:ea typeface="Calibri"/>
                  <a:cs typeface="Calibri"/>
                </a:rPr>
                <a:t>een</a:t>
              </a:r>
              <a:r>
                <a:rPr lang="en-US" sz="1400">
                  <a:ea typeface="Calibri"/>
                  <a:cs typeface="Calibri"/>
                </a:rPr>
                <a:t> </a:t>
              </a:r>
              <a:r>
                <a:rPr lang="en-US" sz="1400" err="1">
                  <a:ea typeface="Calibri"/>
                  <a:cs typeface="Calibri"/>
                </a:rPr>
                <a:t>totale</a:t>
              </a:r>
              <a:r>
                <a:rPr lang="en-US" sz="1400">
                  <a:ea typeface="Calibri"/>
                  <a:cs typeface="Calibri"/>
                </a:rPr>
                <a:t> </a:t>
              </a:r>
              <a:r>
                <a:rPr lang="en-US" sz="1400" err="1">
                  <a:ea typeface="Calibri"/>
                  <a:cs typeface="Calibri"/>
                </a:rPr>
                <a:t>capaciteit</a:t>
              </a:r>
              <a:r>
                <a:rPr lang="en-US" sz="1400">
                  <a:ea typeface="Calibri"/>
                  <a:cs typeface="Calibri"/>
                </a:rPr>
                <a:t> van 755 </a:t>
              </a:r>
              <a:r>
                <a:rPr lang="en-US" sz="1400" err="1">
                  <a:ea typeface="Calibri"/>
                  <a:cs typeface="Calibri"/>
                </a:rPr>
                <a:t>kWp</a:t>
              </a:r>
              <a:r>
                <a:rPr lang="en-US" sz="1400">
                  <a:ea typeface="Calibri"/>
                  <a:cs typeface="Calibri"/>
                </a:rPr>
                <a:t>. De </a:t>
              </a:r>
              <a:r>
                <a:rPr lang="en-US" sz="1400" err="1">
                  <a:ea typeface="Calibri"/>
                  <a:cs typeface="Calibri"/>
                </a:rPr>
                <a:t>jaarslijkse</a:t>
              </a:r>
              <a:r>
                <a:rPr lang="en-US" sz="1400">
                  <a:ea typeface="Calibri"/>
                  <a:cs typeface="Calibri"/>
                </a:rPr>
                <a:t> </a:t>
              </a:r>
              <a:r>
                <a:rPr lang="en-US" sz="1400" err="1">
                  <a:ea typeface="Calibri"/>
                  <a:cs typeface="Calibri"/>
                </a:rPr>
                <a:t>opbrengst</a:t>
              </a:r>
              <a:r>
                <a:rPr lang="en-US" sz="1400">
                  <a:ea typeface="Calibri"/>
                  <a:cs typeface="Calibri"/>
                </a:rPr>
                <a:t> is ca. 650.000 kWh</a:t>
              </a:r>
            </a:p>
          </p:txBody>
        </p:sp>
      </p:grpSp>
    </p:spTree>
    <p:extLst>
      <p:ext uri="{BB962C8B-B14F-4D97-AF65-F5344CB8AC3E}">
        <p14:creationId xmlns:p14="http://schemas.microsoft.com/office/powerpoint/2010/main" val="395102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Ontwikkelingen bestuur</a:t>
            </a:r>
            <a:endParaRPr lang="nl-NL">
              <a:solidFill>
                <a:srgbClr val="009193"/>
              </a:solidFill>
              <a:cs typeface="Calibri Light"/>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rotWithShape="1">
          <a:blip r:embed="rId2"/>
          <a:srcRect t="26360"/>
          <a:stretch/>
        </p:blipFill>
        <p:spPr>
          <a:xfrm>
            <a:off x="0" y="6183494"/>
            <a:ext cx="12192000" cy="674506"/>
          </a:xfrm>
          <a:prstGeom prst="rect">
            <a:avLst/>
          </a:prstGeom>
        </p:spPr>
      </p:pic>
      <p:sp>
        <p:nvSpPr>
          <p:cNvPr id="7" name="Rechthoek 4">
            <a:extLst>
              <a:ext uri="{FF2B5EF4-FFF2-40B4-BE49-F238E27FC236}">
                <a16:creationId xmlns:a16="http://schemas.microsoft.com/office/drawing/2014/main" id="{B67F5ABC-7FDA-23C5-4007-3C5209BA2D86}"/>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b="1"/>
              <a:t>7. Ontwikkelingen bestuur: </a:t>
            </a:r>
            <a:endParaRPr lang="en-US"/>
          </a:p>
          <a:p>
            <a:endParaRPr lang="nl-NL" sz="1500" b="1"/>
          </a:p>
          <a:p>
            <a:r>
              <a:rPr lang="nl-NL" sz="1500" b="1"/>
              <a:t>Twee aspirant bestuursleden stellen zich voor</a:t>
            </a:r>
            <a:endParaRPr lang="nl-NL">
              <a:ea typeface="Calibri"/>
              <a:cs typeface="Calibri"/>
            </a:endParaRPr>
          </a:p>
        </p:txBody>
      </p:sp>
      <p:sp>
        <p:nvSpPr>
          <p:cNvPr id="8" name="Tijdelijke aanduiding voor inhoud 7">
            <a:extLst>
              <a:ext uri="{FF2B5EF4-FFF2-40B4-BE49-F238E27FC236}">
                <a16:creationId xmlns:a16="http://schemas.microsoft.com/office/drawing/2014/main" id="{28DE9FBD-ECC1-49E4-847E-A74396CABDA8}"/>
              </a:ext>
            </a:extLst>
          </p:cNvPr>
          <p:cNvSpPr>
            <a:spLocks noGrp="1"/>
          </p:cNvSpPr>
          <p:nvPr>
            <p:ph idx="1"/>
          </p:nvPr>
        </p:nvSpPr>
        <p:spPr>
          <a:xfrm>
            <a:off x="838200" y="1825625"/>
            <a:ext cx="7848600" cy="4351338"/>
          </a:xfrm>
        </p:spPr>
        <p:txBody>
          <a:bodyPr vert="horz" lIns="91440" tIns="45720" rIns="91440" bIns="45720" rtlCol="0" anchor="t">
            <a:normAutofit/>
          </a:bodyPr>
          <a:lstStyle/>
          <a:p>
            <a:pPr marL="0" indent="0">
              <a:buNone/>
            </a:pPr>
            <a:r>
              <a:rPr lang="nl-NL" sz="2400"/>
              <a:t>Hendrik Burger</a:t>
            </a:r>
            <a:endParaRPr lang="en-US" sz="2400"/>
          </a:p>
          <a:p>
            <a:r>
              <a:rPr lang="nl-NL" sz="2400">
                <a:ea typeface="Calibri" panose="020F0502020204030204"/>
                <a:cs typeface="Calibri" panose="020F0502020204030204"/>
              </a:rPr>
              <a:t>52 jaar, getrouwd, 2 </a:t>
            </a:r>
            <a:r>
              <a:rPr lang="nl-NL" sz="2400" err="1">
                <a:ea typeface="Calibri" panose="020F0502020204030204"/>
                <a:cs typeface="Calibri" panose="020F0502020204030204"/>
              </a:rPr>
              <a:t>kids</a:t>
            </a:r>
            <a:r>
              <a:rPr lang="nl-NL" sz="2400">
                <a:ea typeface="Calibri" panose="020F0502020204030204"/>
                <a:cs typeface="Calibri" panose="020F0502020204030204"/>
              </a:rPr>
              <a:t> die bijna uit huis zijn</a:t>
            </a:r>
            <a:endParaRPr lang="nl-NL" sz="2400"/>
          </a:p>
          <a:p>
            <a:r>
              <a:rPr lang="nl-NL" sz="2400">
                <a:ea typeface="Calibri" panose="020F0502020204030204"/>
                <a:cs typeface="Calibri" panose="020F0502020204030204"/>
              </a:rPr>
              <a:t>Woon in Langbroek en ben deelnemer van de centrale in Werkhoven</a:t>
            </a:r>
          </a:p>
          <a:p>
            <a:r>
              <a:rPr lang="nl-NL" sz="2400">
                <a:ea typeface="Calibri" panose="020F0502020204030204"/>
                <a:cs typeface="Calibri" panose="020F0502020204030204"/>
              </a:rPr>
              <a:t>Achtergrond in Elektrische Energietechniek en Finance</a:t>
            </a:r>
          </a:p>
          <a:p>
            <a:r>
              <a:rPr lang="nl-NL" sz="2400">
                <a:ea typeface="Calibri" panose="020F0502020204030204"/>
                <a:cs typeface="Calibri" panose="020F0502020204030204"/>
              </a:rPr>
              <a:t>Ben op dit moment veel aan het klussen waarbij ik van mijn hobby mijn werk heb gemaakt</a:t>
            </a:r>
          </a:p>
          <a:p>
            <a:r>
              <a:rPr lang="nl-NL" sz="2400">
                <a:ea typeface="Calibri" panose="020F0502020204030204"/>
                <a:cs typeface="Calibri" panose="020F0502020204030204"/>
              </a:rPr>
              <a:t>Andere </a:t>
            </a:r>
            <a:r>
              <a:rPr lang="nl-NL" sz="2400" err="1">
                <a:ea typeface="Calibri" panose="020F0502020204030204"/>
                <a:cs typeface="Calibri" panose="020F0502020204030204"/>
              </a:rPr>
              <a:t>hobbies</a:t>
            </a:r>
            <a:r>
              <a:rPr lang="nl-NL" sz="2400">
                <a:ea typeface="Calibri" panose="020F0502020204030204"/>
                <a:cs typeface="Calibri" panose="020F0502020204030204"/>
              </a:rPr>
              <a:t> zijn MTB-en, wandelen en piano spelen</a:t>
            </a:r>
          </a:p>
        </p:txBody>
      </p:sp>
      <p:pic>
        <p:nvPicPr>
          <p:cNvPr id="3" name="Picture 2" descr="A person wearing a hard hat and gloves standing in a room with a window&#10;&#10;AI-generated content may be incorrect.">
            <a:extLst>
              <a:ext uri="{FF2B5EF4-FFF2-40B4-BE49-F238E27FC236}">
                <a16:creationId xmlns:a16="http://schemas.microsoft.com/office/drawing/2014/main" id="{354A6C11-EC8F-E793-A217-ADE1034EE25C}"/>
              </a:ext>
            </a:extLst>
          </p:cNvPr>
          <p:cNvPicPr>
            <a:picLocks noChangeAspect="1"/>
          </p:cNvPicPr>
          <p:nvPr/>
        </p:nvPicPr>
        <p:blipFill>
          <a:blip r:embed="rId3"/>
          <a:srcRect l="7613" t="3200" r="21811" b="16399"/>
          <a:stretch>
            <a:fillRect/>
          </a:stretch>
        </p:blipFill>
        <p:spPr>
          <a:xfrm>
            <a:off x="8815917" y="1703916"/>
            <a:ext cx="2603510" cy="4064005"/>
          </a:xfrm>
          <a:prstGeom prst="rect">
            <a:avLst/>
          </a:prstGeom>
        </p:spPr>
      </p:pic>
    </p:spTree>
    <p:extLst>
      <p:ext uri="{BB962C8B-B14F-4D97-AF65-F5344CB8AC3E}">
        <p14:creationId xmlns:p14="http://schemas.microsoft.com/office/powerpoint/2010/main" val="178662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Ontwikkelingen bestuur</a:t>
            </a:r>
            <a:endParaRPr lang="nl-NL">
              <a:solidFill>
                <a:srgbClr val="009193"/>
              </a:solidFill>
              <a:cs typeface="Calibri Light"/>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rotWithShape="1">
          <a:blip r:embed="rId2"/>
          <a:srcRect t="26360"/>
          <a:stretch/>
        </p:blipFill>
        <p:spPr>
          <a:xfrm>
            <a:off x="0" y="6183494"/>
            <a:ext cx="12192000" cy="674506"/>
          </a:xfrm>
          <a:prstGeom prst="rect">
            <a:avLst/>
          </a:prstGeom>
        </p:spPr>
      </p:pic>
      <p:sp>
        <p:nvSpPr>
          <p:cNvPr id="6" name="Tijdelijke aanduiding voor inhoud 5">
            <a:extLst>
              <a:ext uri="{FF2B5EF4-FFF2-40B4-BE49-F238E27FC236}">
                <a16:creationId xmlns:a16="http://schemas.microsoft.com/office/drawing/2014/main" id="{D675752C-728B-2323-3315-68D41AAAC900}"/>
              </a:ext>
            </a:extLst>
          </p:cNvPr>
          <p:cNvSpPr>
            <a:spLocks noGrp="1"/>
          </p:cNvSpPr>
          <p:nvPr>
            <p:ph idx="1"/>
          </p:nvPr>
        </p:nvSpPr>
        <p:spPr/>
        <p:txBody>
          <a:bodyPr vert="horz" lIns="91440" tIns="45720" rIns="91440" bIns="45720" rtlCol="0" anchor="t">
            <a:normAutofit/>
          </a:bodyPr>
          <a:lstStyle/>
          <a:p>
            <a:r>
              <a:rPr lang="nl-NL"/>
              <a:t>Marc Bloemendaal</a:t>
            </a:r>
          </a:p>
          <a:p>
            <a:r>
              <a:rPr lang="nl-NL">
                <a:ea typeface="Calibri"/>
                <a:cs typeface="Calibri"/>
              </a:rPr>
              <a:t>24 jaar oud</a:t>
            </a:r>
          </a:p>
          <a:p>
            <a:r>
              <a:rPr lang="nl-NL">
                <a:ea typeface="Calibri"/>
                <a:cs typeface="Calibri"/>
              </a:rPr>
              <a:t>Woon in amersfoort </a:t>
            </a:r>
          </a:p>
          <a:p>
            <a:r>
              <a:rPr lang="nl-NL">
                <a:ea typeface="Calibri"/>
                <a:cs typeface="Calibri"/>
              </a:rPr>
              <a:t>Achtergrond in cyber security en </a:t>
            </a:r>
          </a:p>
          <a:p>
            <a:pPr marL="0" indent="0">
              <a:buNone/>
            </a:pPr>
            <a:r>
              <a:rPr lang="nl-NL">
                <a:ea typeface="Calibri"/>
                <a:cs typeface="Calibri"/>
              </a:rPr>
              <a:t>   grootschalige Solar</a:t>
            </a:r>
          </a:p>
          <a:p>
            <a:endParaRPr lang="nl-NL">
              <a:ea typeface="Calibri"/>
              <a:cs typeface="Calibri"/>
            </a:endParaRPr>
          </a:p>
          <a:p>
            <a:r>
              <a:rPr lang="nl-NL">
                <a:ea typeface="Calibri"/>
                <a:cs typeface="Calibri"/>
              </a:rPr>
              <a:t>Hobbies: muziek maken</a:t>
            </a:r>
          </a:p>
        </p:txBody>
      </p:sp>
      <p:sp>
        <p:nvSpPr>
          <p:cNvPr id="5" name="Rechthoek 4">
            <a:extLst>
              <a:ext uri="{FF2B5EF4-FFF2-40B4-BE49-F238E27FC236}">
                <a16:creationId xmlns:a16="http://schemas.microsoft.com/office/drawing/2014/main" id="{3DB01455-03C4-B0F2-209D-937364D1B108}"/>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b="1"/>
              <a:t>7. Ontwikkelingen bestuur: </a:t>
            </a:r>
            <a:endParaRPr lang="en-US"/>
          </a:p>
          <a:p>
            <a:endParaRPr lang="nl-NL" sz="1500" b="1"/>
          </a:p>
          <a:p>
            <a:r>
              <a:rPr lang="nl-NL" sz="1500" b="1"/>
              <a:t>Twee aspirant bestuursleden stellen zich voor</a:t>
            </a:r>
            <a:endParaRPr lang="nl-NL">
              <a:ea typeface="Calibri"/>
              <a:cs typeface="Calibri"/>
            </a:endParaRPr>
          </a:p>
        </p:txBody>
      </p:sp>
      <p:pic>
        <p:nvPicPr>
          <p:cNvPr id="3" name="Picture 2" descr="A person playing a guitar&#10;&#10;AI-generated content may be incorrect.">
            <a:extLst>
              <a:ext uri="{FF2B5EF4-FFF2-40B4-BE49-F238E27FC236}">
                <a16:creationId xmlns:a16="http://schemas.microsoft.com/office/drawing/2014/main" id="{93E85C9A-9CE6-33C8-47F4-1D22157C6EA6}"/>
              </a:ext>
            </a:extLst>
          </p:cNvPr>
          <p:cNvPicPr>
            <a:picLocks noChangeAspect="1"/>
          </p:cNvPicPr>
          <p:nvPr/>
        </p:nvPicPr>
        <p:blipFill>
          <a:blip r:embed="rId3"/>
          <a:stretch>
            <a:fillRect/>
          </a:stretch>
        </p:blipFill>
        <p:spPr>
          <a:xfrm>
            <a:off x="7445573" y="1823012"/>
            <a:ext cx="4438576" cy="4137950"/>
          </a:xfrm>
          <a:prstGeom prst="rect">
            <a:avLst/>
          </a:prstGeom>
        </p:spPr>
      </p:pic>
    </p:spTree>
    <p:extLst>
      <p:ext uri="{BB962C8B-B14F-4D97-AF65-F5344CB8AC3E}">
        <p14:creationId xmlns:p14="http://schemas.microsoft.com/office/powerpoint/2010/main" val="137952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74E8-B9DD-0B9E-D4A3-2AE29143CC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ACE5AA-0F77-244C-9BBC-DDABC955337C}"/>
              </a:ext>
            </a:extLst>
          </p:cNvPr>
          <p:cNvSpPr>
            <a:spLocks noGrp="1"/>
          </p:cNvSpPr>
          <p:nvPr>
            <p:ph type="title"/>
          </p:nvPr>
        </p:nvSpPr>
        <p:spPr/>
        <p:txBody>
          <a:bodyPr/>
          <a:lstStyle/>
          <a:p>
            <a:r>
              <a:rPr lang="nl-NL">
                <a:solidFill>
                  <a:srgbClr val="009193"/>
                </a:solidFill>
              </a:rPr>
              <a:t>Ontwikkelingen bestuur</a:t>
            </a:r>
            <a:endParaRPr lang="nl-NL">
              <a:solidFill>
                <a:srgbClr val="009193"/>
              </a:solidFill>
              <a:cs typeface="Calibri Light"/>
            </a:endParaRPr>
          </a:p>
        </p:txBody>
      </p:sp>
      <p:pic>
        <p:nvPicPr>
          <p:cNvPr id="4" name="Afbeelding 3">
            <a:extLst>
              <a:ext uri="{FF2B5EF4-FFF2-40B4-BE49-F238E27FC236}">
                <a16:creationId xmlns:a16="http://schemas.microsoft.com/office/drawing/2014/main" id="{A55CA68C-6501-1C8A-FD3E-F679476D1DE9}"/>
              </a:ext>
            </a:extLst>
          </p:cNvPr>
          <p:cNvPicPr>
            <a:picLocks noChangeAspect="1"/>
          </p:cNvPicPr>
          <p:nvPr/>
        </p:nvPicPr>
        <p:blipFill rotWithShape="1">
          <a:blip r:embed="rId2"/>
          <a:srcRect t="26360"/>
          <a:stretch/>
        </p:blipFill>
        <p:spPr>
          <a:xfrm>
            <a:off x="0" y="6183494"/>
            <a:ext cx="12192000" cy="674506"/>
          </a:xfrm>
          <a:prstGeom prst="rect">
            <a:avLst/>
          </a:prstGeom>
        </p:spPr>
      </p:pic>
      <p:sp>
        <p:nvSpPr>
          <p:cNvPr id="6" name="Tijdelijke aanduiding voor inhoud 5">
            <a:extLst>
              <a:ext uri="{FF2B5EF4-FFF2-40B4-BE49-F238E27FC236}">
                <a16:creationId xmlns:a16="http://schemas.microsoft.com/office/drawing/2014/main" id="{8527C28D-58B8-25F9-2847-D497EA5DC6AF}"/>
              </a:ext>
            </a:extLst>
          </p:cNvPr>
          <p:cNvSpPr>
            <a:spLocks noGrp="1"/>
          </p:cNvSpPr>
          <p:nvPr>
            <p:ph idx="1"/>
          </p:nvPr>
        </p:nvSpPr>
        <p:spPr/>
        <p:txBody>
          <a:bodyPr>
            <a:normAutofit fontScale="62500" lnSpcReduction="20000"/>
          </a:bodyPr>
          <a:lstStyle/>
          <a:p>
            <a:r>
              <a:rPr lang="nl-NL" b="1"/>
              <a:t>Thomas van der Vlis treedt uit het bestuur Buurtstroom.</a:t>
            </a:r>
            <a:br>
              <a:rPr lang="nl-NL" b="1"/>
            </a:br>
            <a:endParaRPr lang="nl-NL" b="1"/>
          </a:p>
          <a:p>
            <a:pPr marL="0" indent="0">
              <a:buNone/>
            </a:pPr>
            <a:r>
              <a:rPr lang="nl-NL" i="1">
                <a:ea typeface="+mn-lt"/>
                <a:cs typeface="+mn-lt"/>
              </a:rPr>
              <a:t>Sinds de zomer van 2021 heb ik met veel plezier deel uitgemaakt van het bestuur van onze succesvolle coöperatie Buurtstroom. Eerst als algemeen bestuurslid en later als voorzitter. In beide rollen heb ik mij met veel enthousiasme ingezet.</a:t>
            </a:r>
          </a:p>
          <a:p>
            <a:pPr marL="0" indent="0">
              <a:buNone/>
            </a:pPr>
            <a:r>
              <a:rPr lang="nl-NL" i="1">
                <a:ea typeface="+mn-lt"/>
                <a:cs typeface="+mn-lt"/>
              </a:rPr>
              <a:t>Aan het eind van dit jaar hebben we hopelijk veertien centrales operationeel. Ik ben dankbaar dat ik een bijdrage heb mogen leveren aan deze groei. Het was een mooie periode, waarin ik veel nieuwe mensen heb leren kennen en waardevolle samenwerkingen zijn ontstaan. Het blijft inspirerend om te zien hoeveel mensen zich vrijwillig inzetten voor een duurzamere energietransitie. Ik wil iedereen met wie ik heb samengewerkt daarvoor hartelijk danken.</a:t>
            </a:r>
          </a:p>
          <a:p>
            <a:pPr marL="0" indent="0">
              <a:buNone/>
            </a:pPr>
            <a:r>
              <a:rPr lang="nl-NL" i="1">
                <a:ea typeface="+mn-lt"/>
                <a:cs typeface="+mn-lt"/>
              </a:rPr>
              <a:t>Inmiddels ben ik verhuisd naar Amsterdam en wil ik mij daar richten op een rol waarin ik lokaal kan bijdragen aan het een beetje beter maken van mijn omgeving. Daarom neem ik, na vijf jaar, afscheid van de coöperatie. </a:t>
            </a:r>
          </a:p>
          <a:p>
            <a:pPr marL="0" indent="0">
              <a:buNone/>
            </a:pPr>
            <a:r>
              <a:rPr lang="nl-NL" i="1">
                <a:ea typeface="+mn-lt"/>
                <a:cs typeface="+mn-lt"/>
              </a:rPr>
              <a:t>De huidige wet- en regelgeving maakt de realisatie van nieuwe centrales niet eenvoudiger; het blijft zoeken naar een solide businesscase. Toch heb ik er vertrouwen in dat we ook in de toekomst ongebruikte daken kunnen blijven benutten voor de opwek van duurzame energie.</a:t>
            </a:r>
          </a:p>
          <a:p>
            <a:pPr marL="0" indent="0">
              <a:buNone/>
            </a:pPr>
            <a:r>
              <a:rPr lang="nl-NL" i="1">
                <a:ea typeface="+mn-lt"/>
                <a:cs typeface="+mn-lt"/>
              </a:rPr>
              <a:t>Ik wens mijn medebestuurders veel succes en wijsheid toe.</a:t>
            </a:r>
          </a:p>
          <a:p>
            <a:pPr marL="0" indent="0">
              <a:buNone/>
            </a:pPr>
            <a:endParaRPr lang="nl-NL">
              <a:ea typeface="+mn-lt"/>
              <a:cs typeface="+mn-lt"/>
            </a:endParaRPr>
          </a:p>
          <a:p>
            <a:pPr marL="0" indent="0">
              <a:buNone/>
            </a:pPr>
            <a:endParaRPr lang="nl-NL">
              <a:ea typeface="Calibri" panose="020F0502020204030204"/>
              <a:cs typeface="Calibri" panose="020F0502020204030204"/>
            </a:endParaRPr>
          </a:p>
          <a:p>
            <a:endParaRPr lang="nl-NL"/>
          </a:p>
        </p:txBody>
      </p:sp>
      <p:sp>
        <p:nvSpPr>
          <p:cNvPr id="5" name="Rechthoek 4">
            <a:extLst>
              <a:ext uri="{FF2B5EF4-FFF2-40B4-BE49-F238E27FC236}">
                <a16:creationId xmlns:a16="http://schemas.microsoft.com/office/drawing/2014/main" id="{E2D776BA-85E6-2005-66AB-AE3D47114D73}"/>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b="1"/>
              <a:t>7. Ontwikkelingen bestuur: </a:t>
            </a:r>
            <a:endParaRPr lang="en-US"/>
          </a:p>
          <a:p>
            <a:endParaRPr lang="nl-NL" sz="1500" b="1"/>
          </a:p>
          <a:p>
            <a:r>
              <a:rPr lang="nl-NL" sz="1500" b="1"/>
              <a:t>Twee aspirant bestuursleden stellen zich voor</a:t>
            </a:r>
            <a:endParaRPr lang="nl-NL">
              <a:ea typeface="Calibri"/>
              <a:cs typeface="Calibri"/>
            </a:endParaRPr>
          </a:p>
        </p:txBody>
      </p:sp>
    </p:spTree>
    <p:extLst>
      <p:ext uri="{BB962C8B-B14F-4D97-AF65-F5344CB8AC3E}">
        <p14:creationId xmlns:p14="http://schemas.microsoft.com/office/powerpoint/2010/main" val="1469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E4E6-1CAD-3F3E-9702-938B91D4DD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D95C92-CCDC-E067-37BA-FD81F83F5B91}"/>
              </a:ext>
            </a:extLst>
          </p:cNvPr>
          <p:cNvSpPr>
            <a:spLocks noGrp="1"/>
          </p:cNvSpPr>
          <p:nvPr>
            <p:ph type="title"/>
          </p:nvPr>
        </p:nvSpPr>
        <p:spPr/>
        <p:txBody>
          <a:bodyPr/>
          <a:lstStyle/>
          <a:p>
            <a:r>
              <a:rPr lang="nl-NL">
                <a:solidFill>
                  <a:srgbClr val="009193"/>
                </a:solidFill>
              </a:rPr>
              <a:t>Ontwikkelingen bestuur</a:t>
            </a:r>
            <a:endParaRPr lang="nl-NL">
              <a:solidFill>
                <a:srgbClr val="009193"/>
              </a:solidFill>
              <a:cs typeface="Calibri Light"/>
            </a:endParaRPr>
          </a:p>
        </p:txBody>
      </p:sp>
      <p:pic>
        <p:nvPicPr>
          <p:cNvPr id="4" name="Afbeelding 3">
            <a:extLst>
              <a:ext uri="{FF2B5EF4-FFF2-40B4-BE49-F238E27FC236}">
                <a16:creationId xmlns:a16="http://schemas.microsoft.com/office/drawing/2014/main" id="{E6A63F57-F155-AE49-E6CC-359160F12F4A}"/>
              </a:ext>
            </a:extLst>
          </p:cNvPr>
          <p:cNvPicPr>
            <a:picLocks noChangeAspect="1"/>
          </p:cNvPicPr>
          <p:nvPr/>
        </p:nvPicPr>
        <p:blipFill rotWithShape="1">
          <a:blip r:embed="rId2"/>
          <a:srcRect t="26360"/>
          <a:stretch/>
        </p:blipFill>
        <p:spPr>
          <a:xfrm>
            <a:off x="0" y="6183494"/>
            <a:ext cx="12192000" cy="674506"/>
          </a:xfrm>
          <a:prstGeom prst="rect">
            <a:avLst/>
          </a:prstGeom>
        </p:spPr>
      </p:pic>
      <p:sp>
        <p:nvSpPr>
          <p:cNvPr id="7" name="Rechthoek 4">
            <a:extLst>
              <a:ext uri="{FF2B5EF4-FFF2-40B4-BE49-F238E27FC236}">
                <a16:creationId xmlns:a16="http://schemas.microsoft.com/office/drawing/2014/main" id="{3D4DC613-58B2-7D05-E628-77257340A9B8}"/>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500" b="1"/>
              <a:t>7. Ontwikkelingen bestuur</a:t>
            </a:r>
          </a:p>
          <a:p>
            <a:endParaRPr lang="nl-NL" b="1"/>
          </a:p>
          <a:p>
            <a:endParaRPr lang="nl-NL" b="1"/>
          </a:p>
          <a:p>
            <a:endParaRPr lang="nl-NL" b="1"/>
          </a:p>
        </p:txBody>
      </p:sp>
      <p:sp>
        <p:nvSpPr>
          <p:cNvPr id="9" name="TextBox 8">
            <a:extLst>
              <a:ext uri="{FF2B5EF4-FFF2-40B4-BE49-F238E27FC236}">
                <a16:creationId xmlns:a16="http://schemas.microsoft.com/office/drawing/2014/main" id="{EBEB46F2-516C-5C2D-13EB-4EDDE28CF09E}"/>
              </a:ext>
            </a:extLst>
          </p:cNvPr>
          <p:cNvSpPr txBox="1"/>
          <p:nvPr/>
        </p:nvSpPr>
        <p:spPr>
          <a:xfrm>
            <a:off x="840659" y="5043948"/>
            <a:ext cx="6626941" cy="1241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721"/>
              </a:lnSpc>
            </a:pPr>
            <a:r>
              <a:rPr lang="nl-NL" sz="1500"/>
              <a:t>Interesse in een bestuursfunctie?</a:t>
            </a:r>
            <a:r>
              <a:rPr lang="en-US" sz="1500"/>
              <a:t>​</a:t>
            </a:r>
          </a:p>
          <a:p>
            <a:pPr marL="228600" indent="-228600">
              <a:lnSpc>
                <a:spcPts val="1721"/>
              </a:lnSpc>
              <a:buFont typeface="Arial,Sans-Serif"/>
              <a:buChar char="•"/>
            </a:pPr>
            <a:r>
              <a:rPr lang="nl-NL" sz="1500">
                <a:cs typeface="Arial"/>
              </a:rPr>
              <a:t>Maak dit kenbaar na de ALV via </a:t>
            </a:r>
            <a:r>
              <a:rPr lang="nl-NL" sz="1500">
                <a:cs typeface="Arial"/>
                <a:hlinkClick r:id="rId3"/>
              </a:rPr>
              <a:t>secretaris@buurtstroom.nl</a:t>
            </a:r>
            <a:r>
              <a:rPr lang="nl-NL" sz="1500">
                <a:cs typeface="Arial"/>
              </a:rPr>
              <a:t>  </a:t>
            </a:r>
            <a:r>
              <a:rPr lang="en-US" sz="1500">
                <a:cs typeface="Arial"/>
              </a:rPr>
              <a:t>​</a:t>
            </a:r>
            <a:endParaRPr lang="en-US" sz="1500">
              <a:ea typeface="Calibri"/>
              <a:cs typeface="Arial"/>
            </a:endParaRPr>
          </a:p>
          <a:p>
            <a:pPr marL="228600" indent="-228600">
              <a:lnSpc>
                <a:spcPts val="1721"/>
              </a:lnSpc>
              <a:buFont typeface="Arial,Sans-Serif"/>
              <a:buChar char="•"/>
            </a:pPr>
            <a:endParaRPr lang="en-US" sz="1500">
              <a:ea typeface="Calibri"/>
              <a:cs typeface="Arial"/>
            </a:endParaRPr>
          </a:p>
          <a:p>
            <a:pPr marL="228600" indent="-228600">
              <a:lnSpc>
                <a:spcPts val="1721"/>
              </a:lnSpc>
              <a:buFont typeface="Arial,Sans-Serif"/>
              <a:buChar char="•"/>
            </a:pPr>
            <a:endParaRPr lang="en-US" sz="1500">
              <a:ea typeface="Calibri"/>
              <a:cs typeface="Arial"/>
            </a:endParaRPr>
          </a:p>
          <a:p>
            <a:endParaRPr lang="en-US">
              <a:ea typeface="Calibri"/>
              <a:cs typeface="Calibri" panose="020F0502020204030204"/>
            </a:endParaRPr>
          </a:p>
        </p:txBody>
      </p:sp>
      <p:sp>
        <p:nvSpPr>
          <p:cNvPr id="6" name="Tijdelijke aanduiding voor inhoud 5">
            <a:extLst>
              <a:ext uri="{FF2B5EF4-FFF2-40B4-BE49-F238E27FC236}">
                <a16:creationId xmlns:a16="http://schemas.microsoft.com/office/drawing/2014/main" id="{7EAB1B4E-DC16-09CB-C2BC-C4E8005EA39C}"/>
              </a:ext>
            </a:extLst>
          </p:cNvPr>
          <p:cNvSpPr>
            <a:spLocks noGrp="1"/>
          </p:cNvSpPr>
          <p:nvPr>
            <p:ph idx="1"/>
          </p:nvPr>
        </p:nvSpPr>
        <p:spPr/>
        <p:txBody>
          <a:bodyPr/>
          <a:lstStyle/>
          <a:p>
            <a:pPr>
              <a:buNone/>
            </a:pPr>
            <a:r>
              <a:rPr lang="nl-NL">
                <a:cs typeface="Calibri"/>
              </a:rPr>
              <a:t>Gevraagd besluit:</a:t>
            </a:r>
          </a:p>
          <a:p>
            <a:pPr>
              <a:buFont typeface="Arial"/>
              <a:buChar char="•"/>
            </a:pPr>
            <a:r>
              <a:rPr lang="nl-NL">
                <a:cs typeface="Calibri"/>
              </a:rPr>
              <a:t>Het bestuur vraagt de ALV Hendrik Burger en Marc Bloemendaal te benoemen als bestuurslid.</a:t>
            </a:r>
          </a:p>
        </p:txBody>
      </p:sp>
    </p:spTree>
    <p:extLst>
      <p:ext uri="{BB962C8B-B14F-4D97-AF65-F5344CB8AC3E}">
        <p14:creationId xmlns:p14="http://schemas.microsoft.com/office/powerpoint/2010/main" val="113646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DE9EA-7057-0B6D-1867-DCE087A1AC1A}"/>
              </a:ext>
            </a:extLst>
          </p:cNvPr>
          <p:cNvSpPr>
            <a:spLocks noGrp="1"/>
          </p:cNvSpPr>
          <p:nvPr>
            <p:ph type="title"/>
          </p:nvPr>
        </p:nvSpPr>
        <p:spPr/>
        <p:txBody>
          <a:bodyPr/>
          <a:lstStyle/>
          <a:p>
            <a:r>
              <a:rPr lang="nl-NL">
                <a:solidFill>
                  <a:srgbClr val="009193"/>
                </a:solidFill>
                <a:ea typeface="+mj-lt"/>
                <a:cs typeface="+mj-lt"/>
              </a:rPr>
              <a:t>Ontwikkelingen bestuur</a:t>
            </a:r>
          </a:p>
        </p:txBody>
      </p:sp>
      <p:sp>
        <p:nvSpPr>
          <p:cNvPr id="3" name="Tijdelijke aanduiding voor inhoud 2">
            <a:extLst>
              <a:ext uri="{FF2B5EF4-FFF2-40B4-BE49-F238E27FC236}">
                <a16:creationId xmlns:a16="http://schemas.microsoft.com/office/drawing/2014/main" id="{FEE605FE-1BDD-F500-4983-C677DD8EB6DC}"/>
              </a:ext>
            </a:extLst>
          </p:cNvPr>
          <p:cNvSpPr>
            <a:spLocks noGrp="1"/>
          </p:cNvSpPr>
          <p:nvPr>
            <p:ph idx="1"/>
          </p:nvPr>
        </p:nvSpPr>
        <p:spPr>
          <a:xfrm>
            <a:off x="838200" y="1825625"/>
            <a:ext cx="8172923" cy="4351338"/>
          </a:xfrm>
        </p:spPr>
        <p:txBody>
          <a:bodyPr vert="horz" lIns="91440" tIns="45720" rIns="91440" bIns="45720" rtlCol="0" anchor="t">
            <a:normAutofit lnSpcReduction="10000"/>
          </a:bodyPr>
          <a:lstStyle/>
          <a:p>
            <a:pPr marL="0" indent="0">
              <a:buNone/>
            </a:pPr>
            <a:r>
              <a:rPr lang="nl-NL" sz="1500" b="1">
                <a:ea typeface="Calibri" panose="020F0502020204030204"/>
                <a:cs typeface="Calibri"/>
              </a:rPr>
              <a:t>De nieuwe bestuurssamenstelling:</a:t>
            </a:r>
          </a:p>
          <a:p>
            <a:pPr marL="0" indent="0">
              <a:buNone/>
            </a:pPr>
            <a:endParaRPr lang="nl-NL" sz="1500" b="1">
              <a:ea typeface="Calibri" panose="020F0502020204030204"/>
              <a:cs typeface="Calibri"/>
            </a:endParaRPr>
          </a:p>
          <a:p>
            <a:pPr marL="0" indent="0">
              <a:buNone/>
            </a:pPr>
            <a:r>
              <a:rPr lang="nl-NL" sz="1500">
                <a:ea typeface="Calibri" panose="020F0502020204030204"/>
                <a:cs typeface="Calibri"/>
              </a:rPr>
              <a:t>Op moment van deze ALV zijn de bestuurdersrollen nog niet definitief verdeeld. Het bestuur zal zelf op korte termijn een herverdeling van de rollen organiseren</a:t>
            </a:r>
          </a:p>
          <a:p>
            <a:pPr marL="0" indent="0">
              <a:buNone/>
            </a:pPr>
            <a:endParaRPr lang="nl-NL" sz="1500" b="1">
              <a:ea typeface="Calibri" panose="020F0502020204030204"/>
              <a:cs typeface="Calibri"/>
            </a:endParaRPr>
          </a:p>
          <a:p>
            <a:pPr marL="0" indent="0">
              <a:buNone/>
            </a:pPr>
            <a:r>
              <a:rPr lang="nl-NL" sz="1500">
                <a:ea typeface="Calibri" panose="020F0502020204030204"/>
                <a:cs typeface="Calibri"/>
              </a:rPr>
              <a:t>Voorzitter: 		</a:t>
            </a:r>
            <a:r>
              <a:rPr lang="nl-NL" sz="1500" strike="sngStrike">
                <a:ea typeface="Calibri" panose="020F0502020204030204"/>
                <a:cs typeface="Calibri"/>
              </a:rPr>
              <a:t>Thomas van der Vlis</a:t>
            </a:r>
          </a:p>
          <a:p>
            <a:pPr marL="0" indent="0">
              <a:buNone/>
            </a:pPr>
            <a:r>
              <a:rPr lang="nl-NL" sz="1500">
                <a:ea typeface="Calibri" panose="020F0502020204030204"/>
                <a:cs typeface="Calibri"/>
              </a:rPr>
              <a:t>Penningmeester: 	Peter van Herrewegen</a:t>
            </a:r>
          </a:p>
          <a:p>
            <a:pPr marL="0" indent="0">
              <a:buNone/>
            </a:pPr>
            <a:r>
              <a:rPr lang="nl-NL" sz="1500">
                <a:ea typeface="Calibri" panose="020F0502020204030204"/>
                <a:cs typeface="Calibri"/>
              </a:rPr>
              <a:t>Secretaris: 		Jelmer Schreuder</a:t>
            </a:r>
          </a:p>
          <a:p>
            <a:pPr marL="0" indent="0">
              <a:buNone/>
            </a:pPr>
            <a:r>
              <a:rPr lang="nl-NL" sz="1500">
                <a:ea typeface="Calibri" panose="020F0502020204030204"/>
                <a:cs typeface="Calibri"/>
              </a:rPr>
              <a:t>Algemeen bestuurslid: 	Hendrik Burger</a:t>
            </a:r>
          </a:p>
          <a:p>
            <a:pPr marL="0" indent="0">
              <a:buNone/>
            </a:pPr>
            <a:r>
              <a:rPr lang="nl-NL" sz="1500">
                <a:ea typeface="Calibri" panose="020F0502020204030204"/>
                <a:cs typeface="Calibri"/>
              </a:rPr>
              <a:t>Algemeen bestuurslid: 	Marc Bloemendaal</a:t>
            </a:r>
          </a:p>
          <a:p>
            <a:pPr marL="0" indent="0">
              <a:buNone/>
            </a:pPr>
            <a:endParaRPr lang="nl-NL" sz="1500">
              <a:ea typeface="Calibri" panose="020F0502020204030204"/>
              <a:cs typeface="Calibri"/>
            </a:endParaRPr>
          </a:p>
          <a:p>
            <a:pPr marL="0" indent="0">
              <a:buNone/>
            </a:pPr>
            <a:endParaRPr lang="nl-NL" sz="1500">
              <a:ea typeface="Calibri" panose="020F0502020204030204"/>
              <a:cs typeface="Calibri"/>
            </a:endParaRPr>
          </a:p>
          <a:p>
            <a:pPr marL="0" indent="0">
              <a:buNone/>
            </a:pPr>
            <a:br>
              <a:rPr lang="nl-NL" sz="1500">
                <a:ea typeface="Calibri" panose="020F0502020204030204"/>
                <a:cs typeface="Calibri"/>
              </a:rPr>
            </a:br>
            <a:endParaRPr lang="nl-NL" sz="1500">
              <a:ea typeface="Calibri" panose="020F0502020204030204"/>
              <a:cs typeface="Calibri"/>
            </a:endParaRPr>
          </a:p>
          <a:p>
            <a:pPr marL="0" indent="0">
              <a:buNone/>
            </a:pPr>
            <a:endParaRPr lang="nl-NL" sz="1500">
              <a:ea typeface="Calibri" panose="020F0502020204030204"/>
              <a:cs typeface="Calibri"/>
            </a:endParaRPr>
          </a:p>
          <a:p>
            <a:pPr marL="0" indent="0">
              <a:buNone/>
            </a:pPr>
            <a:endParaRPr lang="nl-NL" sz="1500">
              <a:ea typeface="Calibri" panose="020F0502020204030204"/>
              <a:cs typeface="Calibri"/>
            </a:endParaRPr>
          </a:p>
          <a:p>
            <a:pPr>
              <a:buNone/>
            </a:pPr>
            <a:endParaRPr lang="nl-NL" sz="1500">
              <a:ea typeface="Calibri" panose="020F0502020204030204"/>
              <a:cs typeface="Calibri"/>
            </a:endParaRPr>
          </a:p>
          <a:p>
            <a:pPr marL="0" indent="0">
              <a:buNone/>
            </a:pPr>
            <a:endParaRPr lang="nl-NL" sz="1500">
              <a:ea typeface="Calibri" panose="020F0502020204030204"/>
              <a:cs typeface="Calibri"/>
            </a:endParaRPr>
          </a:p>
          <a:p>
            <a:pPr marL="0" indent="0">
              <a:buNone/>
            </a:pPr>
            <a:endParaRPr lang="nl-NL" sz="1500">
              <a:ea typeface="Calibri" panose="020F0502020204030204"/>
              <a:cs typeface="Calibri"/>
            </a:endParaRPr>
          </a:p>
        </p:txBody>
      </p:sp>
      <p:sp>
        <p:nvSpPr>
          <p:cNvPr id="5" name="Rechthoek 4">
            <a:extLst>
              <a:ext uri="{FF2B5EF4-FFF2-40B4-BE49-F238E27FC236}">
                <a16:creationId xmlns:a16="http://schemas.microsoft.com/office/drawing/2014/main" id="{F244EFE2-37A2-A0FF-CF63-0AE53B3B46D1}"/>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500" b="1"/>
              <a:t>7. Ontwikkelingen bestuur</a:t>
            </a:r>
          </a:p>
          <a:p>
            <a:endParaRPr lang="nl-NL" b="1"/>
          </a:p>
          <a:p>
            <a:endParaRPr lang="nl-NL" b="1"/>
          </a:p>
          <a:p>
            <a:endParaRPr lang="nl-NL" b="1"/>
          </a:p>
        </p:txBody>
      </p:sp>
      <p:pic>
        <p:nvPicPr>
          <p:cNvPr id="7" name="Afbeelding 6">
            <a:extLst>
              <a:ext uri="{FF2B5EF4-FFF2-40B4-BE49-F238E27FC236}">
                <a16:creationId xmlns:a16="http://schemas.microsoft.com/office/drawing/2014/main" id="{847FADBC-084A-ACB3-094F-B198E3A0D61C}"/>
              </a:ext>
            </a:extLst>
          </p:cNvPr>
          <p:cNvPicPr>
            <a:picLocks noChangeAspect="1"/>
          </p:cNvPicPr>
          <p:nvPr/>
        </p:nvPicPr>
        <p:blipFill rotWithShape="1">
          <a:blip r:embed="rId2"/>
          <a:srcRect t="26360"/>
          <a:stretch/>
        </p:blipFill>
        <p:spPr>
          <a:xfrm>
            <a:off x="0" y="6183494"/>
            <a:ext cx="12192000" cy="674506"/>
          </a:xfrm>
          <a:prstGeom prst="rect">
            <a:avLst/>
          </a:prstGeom>
        </p:spPr>
      </p:pic>
      <p:sp>
        <p:nvSpPr>
          <p:cNvPr id="12" name="TextBox 11">
            <a:extLst>
              <a:ext uri="{FF2B5EF4-FFF2-40B4-BE49-F238E27FC236}">
                <a16:creationId xmlns:a16="http://schemas.microsoft.com/office/drawing/2014/main" id="{56B57C98-C7B3-3601-DF09-9DA2D50C623E}"/>
              </a:ext>
            </a:extLst>
          </p:cNvPr>
          <p:cNvSpPr txBox="1"/>
          <p:nvPr/>
        </p:nvSpPr>
        <p:spPr>
          <a:xfrm>
            <a:off x="840659" y="5043948"/>
            <a:ext cx="6626941" cy="1241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721"/>
              </a:lnSpc>
            </a:pPr>
            <a:r>
              <a:rPr lang="nl-NL" sz="1500"/>
              <a:t>Interesse in een bestuursfunctie?</a:t>
            </a:r>
            <a:r>
              <a:rPr lang="en-US" sz="1500"/>
              <a:t>​</a:t>
            </a:r>
          </a:p>
          <a:p>
            <a:pPr marL="228600" indent="-228600">
              <a:lnSpc>
                <a:spcPts val="1721"/>
              </a:lnSpc>
              <a:buFont typeface="Arial,Sans-Serif"/>
              <a:buChar char="•"/>
            </a:pPr>
            <a:r>
              <a:rPr lang="nl-NL" sz="1500">
                <a:cs typeface="Arial"/>
              </a:rPr>
              <a:t>Maak dit kenbaar na de ALV via </a:t>
            </a:r>
            <a:r>
              <a:rPr lang="nl-NL" sz="1500">
                <a:cs typeface="Arial"/>
                <a:hlinkClick r:id="rId3"/>
              </a:rPr>
              <a:t>secretaris@buurtstroom.nl</a:t>
            </a:r>
            <a:r>
              <a:rPr lang="nl-NL" sz="1500">
                <a:cs typeface="Arial"/>
              </a:rPr>
              <a:t> </a:t>
            </a:r>
            <a:r>
              <a:rPr lang="en-US" sz="1500">
                <a:cs typeface="Arial"/>
              </a:rPr>
              <a:t>​</a:t>
            </a:r>
            <a:endParaRPr lang="en-US" sz="1500">
              <a:ea typeface="Calibri"/>
              <a:cs typeface="Arial"/>
            </a:endParaRPr>
          </a:p>
          <a:p>
            <a:pPr marL="228600" indent="-228600">
              <a:lnSpc>
                <a:spcPts val="1721"/>
              </a:lnSpc>
              <a:buFont typeface="Arial,Sans-Serif"/>
              <a:buChar char="•"/>
            </a:pPr>
            <a:endParaRPr lang="en-US" sz="1500">
              <a:ea typeface="Calibri"/>
              <a:cs typeface="Arial"/>
            </a:endParaRPr>
          </a:p>
          <a:p>
            <a:pPr marL="228600" indent="-228600">
              <a:lnSpc>
                <a:spcPts val="1721"/>
              </a:lnSpc>
              <a:buFont typeface="Arial,Sans-Serif"/>
              <a:buChar char="•"/>
            </a:pPr>
            <a:endParaRPr lang="en-US" sz="1500">
              <a:ea typeface="Calibri"/>
              <a:cs typeface="Arial"/>
            </a:endParaRPr>
          </a:p>
          <a:p>
            <a:endParaRPr lang="en-US">
              <a:ea typeface="Calibri"/>
              <a:cs typeface="Calibri" panose="020F0502020204030204"/>
            </a:endParaRPr>
          </a:p>
        </p:txBody>
      </p:sp>
    </p:spTree>
    <p:extLst>
      <p:ext uri="{BB962C8B-B14F-4D97-AF65-F5344CB8AC3E}">
        <p14:creationId xmlns:p14="http://schemas.microsoft.com/office/powerpoint/2010/main" val="1672571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a:solidFill>
                  <a:srgbClr val="009193"/>
                </a:solidFill>
              </a:rPr>
              <a:t>Rondvraag en sluiting</a:t>
            </a:r>
            <a:endParaRPr lang="nl-NL">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p:txBody>
          <a:bodyPr vert="horz" lIns="91440" tIns="45720" rIns="91440" bIns="45720" rtlCol="0" anchor="t">
            <a:normAutofit/>
          </a:bodyPr>
          <a:lstStyle/>
          <a:p>
            <a:pPr marL="0" indent="0">
              <a:buNone/>
            </a:pPr>
            <a:r>
              <a:rPr lang="nl-NL" sz="1500"/>
              <a:t>De leden is gevraagd hun rondvraag voor de ALV te mailen naar het bestuur. Vragen zijn mogelijk al beantwoord gedurende de presentatie. Ingekomen rondvragen:</a:t>
            </a:r>
          </a:p>
          <a:p>
            <a:pPr marL="0" indent="0">
              <a:buNone/>
            </a:pPr>
            <a:br>
              <a:rPr lang="nl-NL" sz="1500"/>
            </a:br>
            <a:br>
              <a:rPr lang="nl-NL" sz="1500"/>
            </a:br>
            <a:endParaRPr lang="nl-NL" sz="1500"/>
          </a:p>
          <a:p>
            <a:pPr marL="0" indent="0">
              <a:buNone/>
            </a:pPr>
            <a:r>
              <a:rPr lang="nl-NL" sz="1500"/>
              <a:t>Het bestuur dankt de aanwezigen voor hun komst (digitaal) en inbreng. </a:t>
            </a:r>
          </a:p>
          <a:p>
            <a:pPr marL="0" indent="0">
              <a:buNone/>
            </a:pPr>
            <a:r>
              <a:rPr lang="nl-NL" sz="1500"/>
              <a:t>Graag tot een volgende keer!</a:t>
            </a:r>
            <a:endParaRPr lang="nl-NL" sz="1500">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12E09022-158B-FC4B-9378-5A2FA58597B9}"/>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500" b="1"/>
              <a:t>8. Rondvraag en sluiting</a:t>
            </a:r>
          </a:p>
          <a:p>
            <a:endParaRPr lang="nl-NL" b="1"/>
          </a:p>
          <a:p>
            <a:endParaRPr lang="nl-NL" b="1"/>
          </a:p>
          <a:p>
            <a:endParaRPr lang="nl-NL" b="1"/>
          </a:p>
        </p:txBody>
      </p:sp>
      <p:cxnSp>
        <p:nvCxnSpPr>
          <p:cNvPr id="7" name="Rechte verbindingslijn 6">
            <a:extLst>
              <a:ext uri="{FF2B5EF4-FFF2-40B4-BE49-F238E27FC236}">
                <a16:creationId xmlns:a16="http://schemas.microsoft.com/office/drawing/2014/main" id="{FE16F65E-060E-C266-1A2E-0B910597A24A}"/>
              </a:ext>
            </a:extLst>
          </p:cNvPr>
          <p:cNvCxnSpPr/>
          <p:nvPr/>
        </p:nvCxnSpPr>
        <p:spPr>
          <a:xfrm>
            <a:off x="838200" y="4251489"/>
            <a:ext cx="56380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3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sz="4000">
                <a:solidFill>
                  <a:srgbClr val="009193"/>
                </a:solidFill>
              </a:rPr>
              <a:t>Agenda</a:t>
            </a:r>
            <a:endParaRPr lang="nl-NL">
              <a:solidFill>
                <a:srgbClr val="FF0000"/>
              </a:solidFill>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597839"/>
            <a:ext cx="4934345" cy="4986118"/>
          </a:xfrm>
        </p:spPr>
        <p:txBody>
          <a:bodyPr vert="horz" lIns="91440" tIns="45720" rIns="91440" bIns="45720" rtlCol="0" anchor="t">
            <a:noAutofit/>
          </a:bodyPr>
          <a:lstStyle/>
          <a:p>
            <a:pPr marL="0" indent="0">
              <a:buNone/>
            </a:pPr>
            <a:r>
              <a:rPr lang="nl-NL" sz="1500" b="1"/>
              <a:t>1. Opening	en notulen</a:t>
            </a:r>
            <a:endParaRPr lang="en-US"/>
          </a:p>
          <a:p>
            <a:pPr>
              <a:buFontTx/>
              <a:buChar char="-"/>
            </a:pPr>
            <a:r>
              <a:rPr lang="nl-NL" sz="1500"/>
              <a:t>Vaststellen agenda </a:t>
            </a:r>
            <a:endParaRPr lang="nl-NL" sz="1500">
              <a:cs typeface="Calibri"/>
            </a:endParaRPr>
          </a:p>
          <a:p>
            <a:pPr>
              <a:buFontTx/>
              <a:buChar char="-"/>
            </a:pPr>
            <a:r>
              <a:rPr lang="nl-NL" sz="1500"/>
              <a:t>Mededelingen en vragen</a:t>
            </a:r>
            <a:endParaRPr lang="nl-NL" sz="1500">
              <a:cs typeface="Calibri"/>
            </a:endParaRPr>
          </a:p>
          <a:p>
            <a:pPr>
              <a:buFontTx/>
              <a:buChar char="-"/>
            </a:pPr>
            <a:r>
              <a:rPr lang="nl-NL" sz="1500"/>
              <a:t>Het bestuur stelt zich voor</a:t>
            </a:r>
            <a:endParaRPr lang="nl-NL" sz="1500">
              <a:cs typeface="Calibri"/>
            </a:endParaRPr>
          </a:p>
          <a:p>
            <a:pPr>
              <a:buFontTx/>
              <a:buChar char="-"/>
            </a:pPr>
            <a:r>
              <a:rPr lang="nl-NL" sz="1500"/>
              <a:t>Vaststellen verslag ALV 24 juni 2025</a:t>
            </a:r>
            <a:endParaRPr lang="nl-NL" sz="1500">
              <a:cs typeface="Calibri"/>
            </a:endParaRPr>
          </a:p>
          <a:p>
            <a:pPr marL="0" indent="0">
              <a:buFont typeface="Arial" panose="020B0604020202020204" pitchFamily="34" charset="0"/>
              <a:buNone/>
            </a:pPr>
            <a:endParaRPr lang="nl-NL" sz="200">
              <a:ea typeface="Calibri"/>
              <a:cs typeface="Calibri"/>
            </a:endParaRPr>
          </a:p>
          <a:p>
            <a:pPr marL="0" indent="0">
              <a:buNone/>
            </a:pPr>
            <a:r>
              <a:rPr lang="nl-NL" sz="1500" b="1"/>
              <a:t>2. Jaarverslag 2025</a:t>
            </a:r>
          </a:p>
          <a:p>
            <a:pPr>
              <a:buFontTx/>
              <a:buChar char="-"/>
            </a:pPr>
            <a:r>
              <a:rPr lang="en-US" sz="1500">
                <a:ea typeface="+mn-lt"/>
                <a:cs typeface="+mn-lt"/>
              </a:rPr>
              <a:t>Al</a:t>
            </a:r>
            <a:r>
              <a:rPr lang="nl-NL" sz="1500">
                <a:ea typeface="+mn-lt"/>
                <a:cs typeface="+mn-lt"/>
              </a:rPr>
              <a:t>gemeen jaarverslag</a:t>
            </a:r>
          </a:p>
          <a:p>
            <a:pPr>
              <a:buFontTx/>
              <a:buChar char="-"/>
            </a:pPr>
            <a:r>
              <a:rPr lang="nl-NL" sz="1500">
                <a:ea typeface="+mn-lt"/>
                <a:cs typeface="+mn-lt"/>
              </a:rPr>
              <a:t>Financiële jaarrekening</a:t>
            </a:r>
          </a:p>
          <a:p>
            <a:pPr>
              <a:buFontTx/>
              <a:buChar char="-"/>
            </a:pPr>
            <a:r>
              <a:rPr lang="nl-NL" sz="1500">
                <a:ea typeface="+mn-lt"/>
                <a:cs typeface="+mn-lt"/>
              </a:rPr>
              <a:t>V</a:t>
            </a:r>
            <a:r>
              <a:rPr lang="nl-NL" sz="1500">
                <a:ea typeface="Calibri"/>
                <a:cs typeface="Calibri"/>
              </a:rPr>
              <a:t>erslag Kascommissie</a:t>
            </a:r>
          </a:p>
          <a:p>
            <a:pPr>
              <a:buFontTx/>
              <a:buChar char="-"/>
            </a:pPr>
            <a:r>
              <a:rPr lang="nl-NL" sz="1500">
                <a:ea typeface="Calibri"/>
                <a:cs typeface="Calibri"/>
              </a:rPr>
              <a:t>Samenstelling Kascommissie</a:t>
            </a:r>
            <a:endParaRPr lang="en-US" sz="1500">
              <a:ea typeface="Calibri"/>
              <a:cs typeface="Calibri"/>
            </a:endParaRPr>
          </a:p>
          <a:p>
            <a:pPr marL="0" indent="0">
              <a:buFontTx/>
              <a:buNone/>
            </a:pPr>
            <a:endParaRPr lang="nl-NL" sz="200">
              <a:ea typeface="Calibri" panose="020F0502020204030204"/>
              <a:cs typeface="Calibri" panose="020F0502020204030204"/>
            </a:endParaRPr>
          </a:p>
          <a:p>
            <a:pPr marL="0" indent="0">
              <a:buFontTx/>
              <a:buNone/>
            </a:pPr>
            <a:r>
              <a:rPr lang="nl-NL" sz="1500" b="1">
                <a:ea typeface="Calibri" panose="020F0502020204030204"/>
                <a:cs typeface="Calibri" panose="020F0502020204030204"/>
              </a:rPr>
              <a:t>3. </a:t>
            </a:r>
            <a:r>
              <a:rPr lang="nl-NL" sz="1500" b="1"/>
              <a:t>Bestuur Buurtstroom - </a:t>
            </a:r>
            <a:r>
              <a:rPr lang="nl-NL" sz="1500"/>
              <a:t>Decharge van bestuur</a:t>
            </a:r>
          </a:p>
          <a:p>
            <a:pPr marL="0" indent="0">
              <a:buFontTx/>
              <a:buNone/>
            </a:pPr>
            <a:endParaRPr lang="nl-NL" sz="500" b="1">
              <a:ea typeface="Calibri" panose="020F0502020204030204"/>
              <a:cs typeface="Calibri" panose="020F0502020204030204"/>
            </a:endParaRPr>
          </a:p>
          <a:p>
            <a:pPr marL="0" indent="0">
              <a:buNone/>
            </a:pPr>
            <a:r>
              <a:rPr lang="nl-NL" sz="1500" b="1"/>
              <a:t>4. Begroting 2026</a:t>
            </a:r>
            <a:endParaRPr lang="nl-NL" sz="1500"/>
          </a:p>
          <a:p>
            <a:pPr marL="0" indent="0">
              <a:buFontTx/>
              <a:buNone/>
            </a:pPr>
            <a:endParaRPr lang="nl-NL" sz="1500" b="1">
              <a:ea typeface="Calibri" panose="020F0502020204030204"/>
              <a:cs typeface="Calibri" panose="020F0502020204030204"/>
            </a:endParaRPr>
          </a:p>
        </p:txBody>
      </p:sp>
      <p:sp>
        <p:nvSpPr>
          <p:cNvPr id="5" name="Tijdelijke aanduiding voor inhoud 2">
            <a:extLst>
              <a:ext uri="{FF2B5EF4-FFF2-40B4-BE49-F238E27FC236}">
                <a16:creationId xmlns:a16="http://schemas.microsoft.com/office/drawing/2014/main" id="{AF44041F-074B-B243-B946-31C4DD499BAA}"/>
              </a:ext>
            </a:extLst>
          </p:cNvPr>
          <p:cNvSpPr txBox="1">
            <a:spLocks/>
          </p:cNvSpPr>
          <p:nvPr/>
        </p:nvSpPr>
        <p:spPr>
          <a:xfrm>
            <a:off x="5759408" y="1597839"/>
            <a:ext cx="5508583" cy="45486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00" b="1">
              <a:ea typeface="Calibri" panose="020F0502020204030204"/>
              <a:cs typeface="Calibri" panose="020F0502020204030204"/>
            </a:endParaRPr>
          </a:p>
          <a:p>
            <a:pPr marL="0" indent="0">
              <a:buNone/>
            </a:pPr>
            <a:r>
              <a:rPr lang="nl-NL" sz="1500" b="1">
                <a:ea typeface="Calibri" panose="020F0502020204030204"/>
                <a:cs typeface="Calibri" panose="020F0502020204030204"/>
              </a:rPr>
              <a:t>5. Ontwikkelingen 2026</a:t>
            </a:r>
          </a:p>
          <a:p>
            <a:pPr>
              <a:buFontTx/>
              <a:buChar char="-"/>
            </a:pPr>
            <a:r>
              <a:rPr lang="nl-NL" sz="1500"/>
              <a:t>Financiële</a:t>
            </a:r>
            <a:r>
              <a:rPr lang="nl-NL" sz="1500">
                <a:ea typeface="Calibri" panose="020F0502020204030204"/>
                <a:cs typeface="Calibri" panose="020F0502020204030204"/>
              </a:rPr>
              <a:t> ontwikkelingen</a:t>
            </a:r>
          </a:p>
          <a:p>
            <a:pPr>
              <a:buFontTx/>
              <a:buChar char="-"/>
            </a:pPr>
            <a:r>
              <a:rPr lang="nl-NL" sz="1500">
                <a:ea typeface="Calibri" panose="020F0502020204030204"/>
                <a:cs typeface="Calibri" panose="020F0502020204030204"/>
              </a:rPr>
              <a:t>Nieuwe projecten</a:t>
            </a:r>
          </a:p>
          <a:p>
            <a:pPr>
              <a:buFontTx/>
              <a:buChar char="-"/>
            </a:pPr>
            <a:r>
              <a:rPr lang="nl-NL" sz="1500">
                <a:ea typeface="Calibri" panose="020F0502020204030204"/>
                <a:cs typeface="Calibri" panose="020F0502020204030204"/>
              </a:rPr>
              <a:t>Actieve centrales</a:t>
            </a:r>
          </a:p>
          <a:p>
            <a:pPr marL="0" indent="0">
              <a:buNone/>
            </a:pPr>
            <a:br>
              <a:rPr lang="nl-NL" sz="1500" b="1"/>
            </a:br>
            <a:r>
              <a:rPr lang="nl-NL" sz="1500" b="1"/>
              <a:t>6. Ontwikkelingen Bestuur Buurtstroom </a:t>
            </a:r>
          </a:p>
          <a:p>
            <a:pPr marL="0" indent="0">
              <a:buNone/>
            </a:pPr>
            <a:r>
              <a:rPr lang="nl-NL" sz="1500" b="1"/>
              <a:t>-</a:t>
            </a:r>
            <a:r>
              <a:rPr lang="nl-NL" sz="1500"/>
              <a:t> Nieuwe samenstelling</a:t>
            </a:r>
          </a:p>
          <a:p>
            <a:pPr marL="0" indent="0">
              <a:buNone/>
            </a:pPr>
            <a:br>
              <a:rPr lang="nl-NL" sz="1500"/>
            </a:br>
            <a:r>
              <a:rPr lang="nl-NL" sz="1500" b="1"/>
              <a:t>7. Rondvraag en sluiting </a:t>
            </a:r>
            <a:endParaRPr lang="nl-NL" sz="1500" b="1">
              <a:cs typeface="Calibri"/>
            </a:endParaRPr>
          </a:p>
        </p:txBody>
      </p:sp>
      <p:sp>
        <p:nvSpPr>
          <p:cNvPr id="12" name="Rechthoek 11">
            <a:extLst>
              <a:ext uri="{FF2B5EF4-FFF2-40B4-BE49-F238E27FC236}">
                <a16:creationId xmlns:a16="http://schemas.microsoft.com/office/drawing/2014/main" id="{0ED9FD7B-1788-4C4C-8F7B-5DC8FF6EDB08}"/>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t>Datum:          15 juni 2026</a:t>
            </a:r>
          </a:p>
          <a:p>
            <a:r>
              <a:rPr lang="nl-NL" sz="1500"/>
              <a:t>Plaats:           Online</a:t>
            </a:r>
            <a:endParaRPr lang="nl-NL" sz="1500">
              <a:cs typeface="Calibri"/>
            </a:endParaRPr>
          </a:p>
          <a:p>
            <a:r>
              <a:rPr lang="nl-NL" sz="1500"/>
              <a:t>Tijd:               20:00 uur</a:t>
            </a:r>
            <a:endParaRPr lang="nl-NL" sz="1500">
              <a:ea typeface="Calibri"/>
              <a:cs typeface="Calibri"/>
            </a:endParaRPr>
          </a:p>
        </p:txBody>
      </p:sp>
    </p:spTree>
    <p:extLst>
      <p:ext uri="{BB962C8B-B14F-4D97-AF65-F5344CB8AC3E}">
        <p14:creationId xmlns:p14="http://schemas.microsoft.com/office/powerpoint/2010/main" val="293066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normAutofit/>
          </a:bodyPr>
          <a:lstStyle/>
          <a:p>
            <a:r>
              <a:rPr lang="nl-NL" sz="4000">
                <a:solidFill>
                  <a:srgbClr val="009193"/>
                </a:solidFill>
              </a:rPr>
              <a:t>Vaststellen agenda </a:t>
            </a: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5257800" cy="4351338"/>
          </a:xfrm>
        </p:spPr>
        <p:txBody>
          <a:bodyPr vert="horz" lIns="91440" tIns="45720" rIns="91440" bIns="45720" rtlCol="0" anchor="t">
            <a:normAutofit/>
          </a:bodyPr>
          <a:lstStyle/>
          <a:p>
            <a:pPr marL="0" indent="0">
              <a:buNone/>
            </a:pPr>
            <a:r>
              <a:rPr lang="nl-NL" sz="1500"/>
              <a:t>Gevraagd besluit: </a:t>
            </a:r>
          </a:p>
          <a:p>
            <a:r>
              <a:rPr lang="nl-NL" sz="1500"/>
              <a:t>Het bestuur vraagt de vergadering om de agenda van de ALV 15 juni 2026 goed te keuren en vast te stellen.</a:t>
            </a:r>
            <a:endParaRPr lang="nl-NL" sz="1500">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6" name="Rechthoek 5">
            <a:extLst>
              <a:ext uri="{FF2B5EF4-FFF2-40B4-BE49-F238E27FC236}">
                <a16:creationId xmlns:a16="http://schemas.microsoft.com/office/drawing/2014/main" id="{1F676CB7-B0CD-A9CC-ECF2-93C8A9C2750F}"/>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nl-NL" sz="1500">
                <a:ea typeface="+mn-lt"/>
                <a:cs typeface="+mn-lt"/>
              </a:rPr>
              <a:t>Opening </a:t>
            </a:r>
            <a:endParaRPr lang="en-US" sz="1500">
              <a:ea typeface="+mn-lt"/>
              <a:cs typeface="+mn-lt"/>
            </a:endParaRPr>
          </a:p>
          <a:p>
            <a:pPr marL="285750" indent="-285750">
              <a:buFont typeface="Arial"/>
              <a:buChar char="•"/>
            </a:pPr>
            <a:r>
              <a:rPr lang="nl-NL" sz="1500" b="1">
                <a:ea typeface="+mn-lt"/>
                <a:cs typeface="+mn-lt"/>
              </a:rPr>
              <a:t>Vaststellen agenda</a:t>
            </a:r>
            <a:endParaRPr lang="en-US" sz="1500" b="1">
              <a:ea typeface="+mn-lt"/>
              <a:cs typeface="+mn-lt"/>
            </a:endParaRPr>
          </a:p>
          <a:p>
            <a:pPr marL="285750" indent="-285750">
              <a:buFont typeface="Arial"/>
              <a:buChar char="•"/>
            </a:pPr>
            <a:r>
              <a:rPr lang="nl-NL" sz="1500">
                <a:ea typeface="+mn-lt"/>
                <a:cs typeface="+mn-lt"/>
              </a:rPr>
              <a:t>Mededelingen en vragen</a:t>
            </a:r>
            <a:endParaRPr lang="en-US" sz="1500">
              <a:ea typeface="+mn-lt"/>
              <a:cs typeface="+mn-lt"/>
            </a:endParaRPr>
          </a:p>
          <a:p>
            <a:pPr marL="285750" indent="-285750">
              <a:buFont typeface="Arial"/>
              <a:buChar char="•"/>
            </a:pPr>
            <a:r>
              <a:rPr lang="nl-NL" sz="1500">
                <a:ea typeface="+mn-lt"/>
                <a:cs typeface="+mn-lt"/>
              </a:rPr>
              <a:t>Het bestuur stelt zich voor</a:t>
            </a:r>
            <a:endParaRPr lang="en-US" sz="1500">
              <a:ea typeface="+mn-lt"/>
              <a:cs typeface="+mn-lt"/>
            </a:endParaRPr>
          </a:p>
          <a:p>
            <a:pPr marL="285750" indent="-285750">
              <a:buFont typeface="Arial"/>
              <a:buChar char="•"/>
            </a:pPr>
            <a:r>
              <a:rPr lang="nl-NL" sz="1500">
                <a:ea typeface="+mn-lt"/>
                <a:cs typeface="+mn-lt"/>
              </a:rPr>
              <a:t>Vaststellen notulen ALV 24</a:t>
            </a:r>
            <a:r>
              <a:rPr lang="nl-NL" sz="1500"/>
              <a:t> juni 2025</a:t>
            </a:r>
            <a:endParaRPr lang="nl-NL" sz="1500">
              <a:cs typeface="Calibri"/>
            </a:endParaRPr>
          </a:p>
        </p:txBody>
      </p:sp>
    </p:spTree>
    <p:extLst>
      <p:ext uri="{BB962C8B-B14F-4D97-AF65-F5344CB8AC3E}">
        <p14:creationId xmlns:p14="http://schemas.microsoft.com/office/powerpoint/2010/main" val="116197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lstStyle/>
          <a:p>
            <a:r>
              <a:rPr lang="nl-NL" sz="4000">
                <a:solidFill>
                  <a:srgbClr val="009193"/>
                </a:solidFill>
              </a:rPr>
              <a:t>Mededelingen en vragen</a:t>
            </a:r>
            <a:endParaRPr lang="nl-NL" sz="1050">
              <a:solidFill>
                <a:srgbClr val="009193"/>
              </a:solidFill>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0" y="1825625"/>
            <a:ext cx="8805530" cy="4351338"/>
          </a:xfrm>
        </p:spPr>
        <p:txBody>
          <a:bodyPr vert="horz" lIns="91440" tIns="45720" rIns="91440" bIns="45720" rtlCol="0" anchor="t">
            <a:normAutofit/>
          </a:bodyPr>
          <a:lstStyle/>
          <a:p>
            <a:pPr marL="0" indent="0">
              <a:buNone/>
            </a:pPr>
            <a:r>
              <a:rPr lang="nl-NL" sz="1500"/>
              <a:t>De leden is gevraagd hun mededelingen en vragen voor de ALV te mailen naar het bestuur. </a:t>
            </a:r>
          </a:p>
          <a:p>
            <a:pPr marL="0" indent="0">
              <a:buNone/>
            </a:pPr>
            <a:endParaRPr lang="nl-NL" sz="1500"/>
          </a:p>
          <a:p>
            <a:pPr marL="0" indent="0">
              <a:buNone/>
            </a:pPr>
            <a:r>
              <a:rPr lang="nl-NL" sz="1500"/>
              <a:t>Ingekomen mededelingen </a:t>
            </a:r>
            <a:endParaRPr lang="nl-NL" sz="1500">
              <a:cs typeface="Calibri"/>
            </a:endParaRPr>
          </a:p>
          <a:p>
            <a:pPr marL="0" indent="0">
              <a:buNone/>
            </a:pPr>
            <a:endParaRPr lang="nl-NL" sz="1500"/>
          </a:p>
          <a:p>
            <a:pPr marL="0" indent="0">
              <a:buNone/>
            </a:pPr>
            <a:r>
              <a:rPr lang="nl-NL" sz="1500"/>
              <a:t>Ingekomen vragen:</a:t>
            </a:r>
          </a:p>
          <a:p>
            <a:pPr marL="0" indent="0">
              <a:buNone/>
            </a:pPr>
            <a:endParaRPr lang="nl-NL" sz="1500">
              <a:cs typeface="Calibri"/>
            </a:endParaRPr>
          </a:p>
          <a:p>
            <a:pPr marL="285750" indent="-285750"/>
            <a:endParaRPr lang="nl-NL" sz="1500">
              <a:ea typeface="Calibri"/>
              <a:cs typeface="Calibri"/>
              <a:sym typeface="Wingdings" panose="05000000000000000000" pitchFamily="2" charset="2"/>
            </a:endParaRPr>
          </a:p>
          <a:p>
            <a:pPr marL="0" indent="0">
              <a:buNone/>
            </a:pPr>
            <a:r>
              <a:rPr lang="nl-NL" sz="1500">
                <a:ea typeface="Calibri"/>
                <a:cs typeface="Calibri"/>
                <a:sym typeface="Wingdings" panose="05000000000000000000" pitchFamily="2" charset="2"/>
              </a:rPr>
              <a:t>Nieuwe vragen?:</a:t>
            </a:r>
          </a:p>
          <a:p>
            <a:r>
              <a:rPr lang="nl-NL" sz="1500">
                <a:ea typeface="Calibri"/>
                <a:cs typeface="Calibri"/>
                <a:sym typeface="Wingdings" panose="05000000000000000000" pitchFamily="2" charset="2"/>
              </a:rPr>
              <a:t>Stel ze in de chat</a:t>
            </a:r>
            <a:endParaRPr lang="nl-NL" sz="1500">
              <a:ea typeface="Calibri"/>
              <a:cs typeface="Calibri"/>
            </a:endParaRPr>
          </a:p>
          <a:p>
            <a:pPr marL="285750" indent="-285750"/>
            <a:endParaRPr lang="nl-NL" sz="1500">
              <a:ea typeface="Calibri"/>
              <a:cs typeface="Calibri"/>
            </a:endParaRPr>
          </a:p>
          <a:p>
            <a:pPr>
              <a:buFontTx/>
              <a:buChar char="-"/>
            </a:pPr>
            <a:endParaRPr lang="nl-NL" sz="1500">
              <a:ea typeface="Calibri"/>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CC18C92E-27E9-184C-8A4A-69AB2C778E85}"/>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nl-NL" sz="1500">
                <a:ea typeface="+mn-lt"/>
                <a:cs typeface="+mn-lt"/>
              </a:rPr>
              <a:t>Opening </a:t>
            </a:r>
            <a:endParaRPr lang="en-US" sz="1500">
              <a:ea typeface="+mn-lt"/>
              <a:cs typeface="+mn-lt"/>
            </a:endParaRPr>
          </a:p>
          <a:p>
            <a:pPr marL="285750" indent="-285750">
              <a:buFont typeface="Arial"/>
              <a:buChar char="•"/>
            </a:pPr>
            <a:r>
              <a:rPr lang="nl-NL" sz="1500">
                <a:ea typeface="+mn-lt"/>
                <a:cs typeface="+mn-lt"/>
              </a:rPr>
              <a:t>Vaststellen agenda</a:t>
            </a:r>
            <a:endParaRPr lang="en-US" sz="1500">
              <a:ea typeface="+mn-lt"/>
              <a:cs typeface="+mn-lt"/>
            </a:endParaRPr>
          </a:p>
          <a:p>
            <a:pPr marL="285750" indent="-285750">
              <a:buFont typeface="Arial"/>
              <a:buChar char="•"/>
            </a:pPr>
            <a:r>
              <a:rPr lang="nl-NL" sz="1500" b="1">
                <a:ea typeface="+mn-lt"/>
                <a:cs typeface="+mn-lt"/>
              </a:rPr>
              <a:t>Mededelingen en vragen</a:t>
            </a:r>
            <a:endParaRPr lang="en-US" sz="1500" b="1">
              <a:ea typeface="+mn-lt"/>
              <a:cs typeface="+mn-lt"/>
            </a:endParaRPr>
          </a:p>
          <a:p>
            <a:pPr marL="285750" indent="-285750">
              <a:buFont typeface="Arial"/>
              <a:buChar char="•"/>
            </a:pPr>
            <a:r>
              <a:rPr lang="nl-NL" sz="1500">
                <a:ea typeface="+mn-lt"/>
                <a:cs typeface="+mn-lt"/>
              </a:rPr>
              <a:t>Het bestuur stelt zich voor</a:t>
            </a:r>
            <a:endParaRPr lang="en-US" sz="1500">
              <a:ea typeface="+mn-lt"/>
              <a:cs typeface="+mn-lt"/>
            </a:endParaRPr>
          </a:p>
          <a:p>
            <a:pPr marL="285750" indent="-285750">
              <a:buFont typeface="Arial"/>
              <a:buChar char="•"/>
            </a:pPr>
            <a:r>
              <a:rPr lang="nl-NL" sz="1500">
                <a:ea typeface="+mn-lt"/>
                <a:cs typeface="+mn-lt"/>
              </a:rPr>
              <a:t>Vaststellen notulen ALV 24</a:t>
            </a:r>
            <a:r>
              <a:rPr lang="nl-NL" sz="1500"/>
              <a:t> juni 2025</a:t>
            </a:r>
            <a:endParaRPr lang="nl-NL" sz="1500">
              <a:cs typeface="Calibri"/>
            </a:endParaRPr>
          </a:p>
        </p:txBody>
      </p:sp>
    </p:spTree>
    <p:extLst>
      <p:ext uri="{BB962C8B-B14F-4D97-AF65-F5344CB8AC3E}">
        <p14:creationId xmlns:p14="http://schemas.microsoft.com/office/powerpoint/2010/main" val="38669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normAutofit/>
          </a:bodyPr>
          <a:lstStyle/>
          <a:p>
            <a:r>
              <a:rPr lang="nl-NL" sz="4000">
                <a:solidFill>
                  <a:srgbClr val="009193"/>
                </a:solidFill>
              </a:rPr>
              <a:t>Het bestuur stelt zich voor</a:t>
            </a:r>
            <a:endParaRPr lang="nl-NL" sz="4000">
              <a:solidFill>
                <a:srgbClr val="00B050"/>
              </a:solidFill>
              <a:highlight>
                <a:srgbClr val="FFFF00"/>
              </a:highlight>
              <a:ea typeface="Calibri Light" panose="020F0302020204030204"/>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p:txBody>
          <a:bodyPr>
            <a:normAutofit/>
          </a:bodyPr>
          <a:lstStyle/>
          <a:p>
            <a:pPr marL="0" indent="0">
              <a:buNone/>
            </a:pPr>
            <a:r>
              <a:rPr lang="nl-NL" sz="1500">
                <a:hlinkClick r:id="rId2"/>
              </a:rPr>
              <a:t>https://buurtstroom.nl/wie-zijn-wij/</a:t>
            </a:r>
            <a:r>
              <a:rPr lang="nl-NL" sz="1500"/>
              <a:t> </a:t>
            </a:r>
          </a:p>
          <a:p>
            <a:pPr marL="0" indent="0">
              <a:buNone/>
            </a:pPr>
            <a:endParaRPr lang="nl-NL" sz="1500"/>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3"/>
          <a:stretch>
            <a:fillRect/>
          </a:stretch>
        </p:blipFill>
        <p:spPr>
          <a:xfrm>
            <a:off x="0" y="5942053"/>
            <a:ext cx="12192000" cy="915947"/>
          </a:xfrm>
          <a:prstGeom prst="rect">
            <a:avLst/>
          </a:prstGeom>
        </p:spPr>
      </p:pic>
      <p:sp>
        <p:nvSpPr>
          <p:cNvPr id="6" name="Rechthoek 5">
            <a:extLst>
              <a:ext uri="{FF2B5EF4-FFF2-40B4-BE49-F238E27FC236}">
                <a16:creationId xmlns:a16="http://schemas.microsoft.com/office/drawing/2014/main" id="{953DE938-7896-594A-B7A6-2B4B81A1868D}"/>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nl-NL" sz="1500">
                <a:ea typeface="+mn-lt"/>
                <a:cs typeface="+mn-lt"/>
              </a:rPr>
              <a:t>Opening </a:t>
            </a:r>
            <a:endParaRPr lang="en-US" sz="1500">
              <a:ea typeface="+mn-lt"/>
              <a:cs typeface="+mn-lt"/>
            </a:endParaRPr>
          </a:p>
          <a:p>
            <a:pPr marL="285750" indent="-285750">
              <a:buFont typeface="Arial"/>
              <a:buChar char="•"/>
            </a:pPr>
            <a:r>
              <a:rPr lang="nl-NL" sz="1500">
                <a:ea typeface="+mn-lt"/>
                <a:cs typeface="+mn-lt"/>
              </a:rPr>
              <a:t>Vaststellen agenda</a:t>
            </a:r>
            <a:endParaRPr lang="en-US" sz="1500">
              <a:ea typeface="+mn-lt"/>
              <a:cs typeface="+mn-lt"/>
            </a:endParaRPr>
          </a:p>
          <a:p>
            <a:pPr marL="285750" indent="-285750">
              <a:buFont typeface="Arial"/>
              <a:buChar char="•"/>
            </a:pPr>
            <a:r>
              <a:rPr lang="nl-NL" sz="1500">
                <a:ea typeface="+mn-lt"/>
                <a:cs typeface="+mn-lt"/>
              </a:rPr>
              <a:t>Mededelingen en vragen</a:t>
            </a:r>
            <a:endParaRPr lang="en-US" sz="1500">
              <a:ea typeface="+mn-lt"/>
              <a:cs typeface="+mn-lt"/>
            </a:endParaRPr>
          </a:p>
          <a:p>
            <a:pPr marL="285750" indent="-285750">
              <a:buFont typeface="Arial"/>
              <a:buChar char="•"/>
            </a:pPr>
            <a:r>
              <a:rPr lang="nl-NL" sz="1500" b="1">
                <a:ea typeface="+mn-lt"/>
                <a:cs typeface="+mn-lt"/>
              </a:rPr>
              <a:t>Het bestuur stelt zich voor</a:t>
            </a:r>
            <a:endParaRPr lang="en-US" sz="1500" b="1">
              <a:ea typeface="+mn-lt"/>
              <a:cs typeface="+mn-lt"/>
            </a:endParaRPr>
          </a:p>
          <a:p>
            <a:pPr marL="285750" indent="-285750">
              <a:buFont typeface="Arial"/>
              <a:buChar char="•"/>
            </a:pPr>
            <a:r>
              <a:rPr lang="nl-NL" sz="1500">
                <a:ea typeface="+mn-lt"/>
                <a:cs typeface="+mn-lt"/>
              </a:rPr>
              <a:t>Vaststellen notulen ALV 24</a:t>
            </a:r>
            <a:r>
              <a:rPr lang="nl-NL" sz="1500"/>
              <a:t> juni 2025</a:t>
            </a:r>
            <a:endParaRPr lang="nl-NL" sz="1500">
              <a:cs typeface="Calibri"/>
            </a:endParaRPr>
          </a:p>
        </p:txBody>
      </p:sp>
      <p:grpSp>
        <p:nvGrpSpPr>
          <p:cNvPr id="16" name="Groep 15">
            <a:extLst>
              <a:ext uri="{FF2B5EF4-FFF2-40B4-BE49-F238E27FC236}">
                <a16:creationId xmlns:a16="http://schemas.microsoft.com/office/drawing/2014/main" id="{6E73C8F8-E3A2-98F3-10A9-609BDC677EAE}"/>
              </a:ext>
            </a:extLst>
          </p:cNvPr>
          <p:cNvGrpSpPr/>
          <p:nvPr/>
        </p:nvGrpSpPr>
        <p:grpSpPr>
          <a:xfrm>
            <a:off x="4391175" y="1709966"/>
            <a:ext cx="3764606" cy="1844200"/>
            <a:chOff x="1613217" y="2730510"/>
            <a:chExt cx="3764606" cy="1844200"/>
          </a:xfrm>
        </p:grpSpPr>
        <p:pic>
          <p:nvPicPr>
            <p:cNvPr id="10" name="Afbeelding 9">
              <a:extLst>
                <a:ext uri="{FF2B5EF4-FFF2-40B4-BE49-F238E27FC236}">
                  <a16:creationId xmlns:a16="http://schemas.microsoft.com/office/drawing/2014/main" id="{DD625A84-A84B-7DB1-CAC5-E3A409312E5B}"/>
                </a:ext>
              </a:extLst>
            </p:cNvPr>
            <p:cNvPicPr>
              <a:picLocks noChangeAspect="1"/>
            </p:cNvPicPr>
            <p:nvPr/>
          </p:nvPicPr>
          <p:blipFill>
            <a:blip r:embed="rId4"/>
            <a:stretch>
              <a:fillRect/>
            </a:stretch>
          </p:blipFill>
          <p:spPr>
            <a:xfrm>
              <a:off x="1613217" y="2821958"/>
              <a:ext cx="1272650" cy="1661304"/>
            </a:xfrm>
            <a:prstGeom prst="rect">
              <a:avLst/>
            </a:prstGeom>
          </p:spPr>
        </p:pic>
        <p:pic>
          <p:nvPicPr>
            <p:cNvPr id="12" name="Afbeelding 11">
              <a:extLst>
                <a:ext uri="{FF2B5EF4-FFF2-40B4-BE49-F238E27FC236}">
                  <a16:creationId xmlns:a16="http://schemas.microsoft.com/office/drawing/2014/main" id="{03A92A26-0040-6717-06BE-41EEEE2A4055}"/>
                </a:ext>
              </a:extLst>
            </p:cNvPr>
            <p:cNvPicPr>
              <a:picLocks noChangeAspect="1"/>
            </p:cNvPicPr>
            <p:nvPr/>
          </p:nvPicPr>
          <p:blipFill>
            <a:blip r:embed="rId5"/>
            <a:stretch>
              <a:fillRect/>
            </a:stretch>
          </p:blipFill>
          <p:spPr>
            <a:xfrm>
              <a:off x="2885867" y="2730510"/>
              <a:ext cx="2491956" cy="1844200"/>
            </a:xfrm>
            <a:prstGeom prst="rect">
              <a:avLst/>
            </a:prstGeom>
          </p:spPr>
        </p:pic>
      </p:grpSp>
      <p:sp>
        <p:nvSpPr>
          <p:cNvPr id="13" name="Stroomdiagram: Verbindingslijn 12">
            <a:extLst>
              <a:ext uri="{FF2B5EF4-FFF2-40B4-BE49-F238E27FC236}">
                <a16:creationId xmlns:a16="http://schemas.microsoft.com/office/drawing/2014/main" id="{7CD9853D-6765-2A05-EAEC-C5D7CCC5FDFA}"/>
              </a:ext>
            </a:extLst>
          </p:cNvPr>
          <p:cNvSpPr/>
          <p:nvPr/>
        </p:nvSpPr>
        <p:spPr>
          <a:xfrm>
            <a:off x="4521091" y="4078575"/>
            <a:ext cx="1012817" cy="1010893"/>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5CF523AA-66F2-D2CC-FC86-F92647B66ED7}"/>
              </a:ext>
            </a:extLst>
          </p:cNvPr>
          <p:cNvSpPr txBox="1"/>
          <p:nvPr/>
        </p:nvSpPr>
        <p:spPr>
          <a:xfrm>
            <a:off x="4443300" y="5265308"/>
            <a:ext cx="1168400" cy="401585"/>
          </a:xfrm>
          <a:prstGeom prst="rect">
            <a:avLst/>
          </a:prstGeom>
          <a:noFill/>
        </p:spPr>
        <p:txBody>
          <a:bodyPr wrap="square" rtlCol="0">
            <a:spAutoFit/>
          </a:bodyPr>
          <a:lstStyle/>
          <a:p>
            <a:pPr algn="ctr">
              <a:lnSpc>
                <a:spcPts val="800"/>
              </a:lnSpc>
            </a:pPr>
            <a:r>
              <a:rPr lang="nl-NL" sz="800">
                <a:solidFill>
                  <a:srgbClr val="7BB0A6"/>
                </a:solidFill>
              </a:rPr>
              <a:t>Aspirant Bestuurslid</a:t>
            </a:r>
            <a:br>
              <a:rPr lang="nl-NL" sz="800"/>
            </a:br>
            <a:br>
              <a:rPr lang="nl-NL" sz="800"/>
            </a:br>
            <a:r>
              <a:rPr lang="nl-NL" sz="800">
                <a:solidFill>
                  <a:schemeClr val="tx1">
                    <a:lumMod val="50000"/>
                    <a:lumOff val="50000"/>
                  </a:schemeClr>
                </a:solidFill>
              </a:rPr>
              <a:t>Hendrik Burger</a:t>
            </a:r>
          </a:p>
        </p:txBody>
      </p:sp>
      <p:sp>
        <p:nvSpPr>
          <p:cNvPr id="20" name="Tekstvak 19">
            <a:extLst>
              <a:ext uri="{FF2B5EF4-FFF2-40B4-BE49-F238E27FC236}">
                <a16:creationId xmlns:a16="http://schemas.microsoft.com/office/drawing/2014/main" id="{CD8DEC81-5B54-E6F3-4E2F-4E6A3732C5F8}"/>
              </a:ext>
            </a:extLst>
          </p:cNvPr>
          <p:cNvSpPr txBox="1"/>
          <p:nvPr/>
        </p:nvSpPr>
        <p:spPr>
          <a:xfrm>
            <a:off x="5715839" y="5272207"/>
            <a:ext cx="1168400" cy="401585"/>
          </a:xfrm>
          <a:prstGeom prst="rect">
            <a:avLst/>
          </a:prstGeom>
          <a:noFill/>
        </p:spPr>
        <p:txBody>
          <a:bodyPr wrap="square" rtlCol="0">
            <a:spAutoFit/>
          </a:bodyPr>
          <a:lstStyle/>
          <a:p>
            <a:pPr algn="ctr">
              <a:lnSpc>
                <a:spcPts val="800"/>
              </a:lnSpc>
            </a:pPr>
            <a:r>
              <a:rPr lang="nl-NL" sz="800">
                <a:solidFill>
                  <a:srgbClr val="7BB0A6"/>
                </a:solidFill>
              </a:rPr>
              <a:t>Aspirant Bestuurslid</a:t>
            </a:r>
            <a:br>
              <a:rPr lang="nl-NL" sz="800"/>
            </a:br>
            <a:br>
              <a:rPr lang="nl-NL" sz="800"/>
            </a:br>
            <a:r>
              <a:rPr lang="nl-NL" sz="800">
                <a:solidFill>
                  <a:schemeClr val="tx1">
                    <a:lumMod val="50000"/>
                    <a:lumOff val="50000"/>
                  </a:schemeClr>
                </a:solidFill>
              </a:rPr>
              <a:t>Marc Bloemendaal</a:t>
            </a:r>
          </a:p>
        </p:txBody>
      </p:sp>
      <p:sp>
        <p:nvSpPr>
          <p:cNvPr id="5" name="Stroomdiagram: Verbindingslijn 4">
            <a:extLst>
              <a:ext uri="{FF2B5EF4-FFF2-40B4-BE49-F238E27FC236}">
                <a16:creationId xmlns:a16="http://schemas.microsoft.com/office/drawing/2014/main" id="{E2DA97DB-624E-9864-42FB-32C1A1D2C16D}"/>
              </a:ext>
            </a:extLst>
          </p:cNvPr>
          <p:cNvSpPr/>
          <p:nvPr/>
        </p:nvSpPr>
        <p:spPr>
          <a:xfrm>
            <a:off x="5793630" y="4085723"/>
            <a:ext cx="1012817" cy="1010893"/>
          </a:xfrm>
          <a:prstGeom prst="flowChartConnector">
            <a:avLst/>
          </a:prstGeom>
          <a:blipFill dpi="0" rotWithShape="1">
            <a:blip r:embed="rId7"/>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0427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normAutofit/>
          </a:bodyPr>
          <a:lstStyle/>
          <a:p>
            <a:r>
              <a:rPr lang="nl-NL" sz="4000">
                <a:solidFill>
                  <a:srgbClr val="009193"/>
                </a:solidFill>
              </a:rPr>
              <a:t>Vaststellen notulen </a:t>
            </a:r>
            <a:br>
              <a:rPr lang="nl-NL" sz="4000">
                <a:solidFill>
                  <a:srgbClr val="009193"/>
                </a:solidFill>
              </a:rPr>
            </a:br>
            <a:r>
              <a:rPr lang="nl-NL" sz="4000">
                <a:solidFill>
                  <a:srgbClr val="009193"/>
                </a:solidFill>
              </a:rPr>
              <a:t>ALV 24 juni 2025</a:t>
            </a:r>
            <a:endParaRPr lang="nl-NL" sz="1050">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944263" y="1956476"/>
            <a:ext cx="5151737" cy="2312709"/>
          </a:xfrm>
        </p:spPr>
        <p:txBody>
          <a:bodyPr vert="horz" lIns="91440" tIns="45720" rIns="91440" bIns="45720" rtlCol="0" anchor="t">
            <a:normAutofit/>
          </a:bodyPr>
          <a:lstStyle/>
          <a:p>
            <a:pPr marL="0" indent="0">
              <a:buNone/>
            </a:pPr>
            <a:r>
              <a:rPr lang="nl-NL" sz="1500"/>
              <a:t>Bijlage 1: Notulen 9e ALV 24 juni 2025 </a:t>
            </a:r>
            <a:endParaRPr lang="en-US"/>
          </a:p>
          <a:p>
            <a:pPr marL="0" indent="0">
              <a:buNone/>
            </a:pPr>
            <a:r>
              <a:rPr lang="nl-NL" sz="1500"/>
              <a:t>Zijn er vragen of opmerkingen over de notulen.</a:t>
            </a:r>
            <a:endParaRPr lang="nl-NL" sz="1500">
              <a:ea typeface="Calibri"/>
              <a:cs typeface="Calibri"/>
            </a:endParaRPr>
          </a:p>
          <a:p>
            <a:pPr marL="0" indent="0">
              <a:buNone/>
            </a:pPr>
            <a:endParaRPr lang="nl-NL" sz="1500"/>
          </a:p>
          <a:p>
            <a:endParaRPr lang="nl-NL" sz="1500">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2060A88C-3429-704F-BAEE-BEA2D6EF585C}"/>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nl-NL" sz="1500">
                <a:ea typeface="+mn-lt"/>
                <a:cs typeface="+mn-lt"/>
              </a:rPr>
              <a:t>Opening </a:t>
            </a:r>
            <a:endParaRPr lang="en-US" sz="1500">
              <a:ea typeface="+mn-lt"/>
              <a:cs typeface="+mn-lt"/>
            </a:endParaRPr>
          </a:p>
          <a:p>
            <a:pPr marL="285750" indent="-285750">
              <a:buFont typeface="Arial"/>
              <a:buChar char="•"/>
            </a:pPr>
            <a:r>
              <a:rPr lang="nl-NL" sz="1500">
                <a:ea typeface="+mn-lt"/>
                <a:cs typeface="+mn-lt"/>
              </a:rPr>
              <a:t>Vaststellen agenda</a:t>
            </a:r>
            <a:endParaRPr lang="en-US" sz="1500">
              <a:ea typeface="+mn-lt"/>
              <a:cs typeface="+mn-lt"/>
            </a:endParaRPr>
          </a:p>
          <a:p>
            <a:pPr marL="285750" indent="-285750">
              <a:buFont typeface="Arial"/>
              <a:buChar char="•"/>
            </a:pPr>
            <a:r>
              <a:rPr lang="nl-NL" sz="1500">
                <a:ea typeface="+mn-lt"/>
                <a:cs typeface="+mn-lt"/>
              </a:rPr>
              <a:t>Mededelingen en vragen</a:t>
            </a:r>
            <a:endParaRPr lang="en-US" sz="1500">
              <a:ea typeface="+mn-lt"/>
              <a:cs typeface="+mn-lt"/>
            </a:endParaRPr>
          </a:p>
          <a:p>
            <a:pPr marL="285750" indent="-285750">
              <a:buFont typeface="Arial"/>
              <a:buChar char="•"/>
            </a:pPr>
            <a:r>
              <a:rPr lang="nl-NL" sz="1500">
                <a:ea typeface="+mn-lt"/>
                <a:cs typeface="+mn-lt"/>
              </a:rPr>
              <a:t>Het bestuur stelt zich voor</a:t>
            </a:r>
            <a:endParaRPr lang="en-US" sz="1500">
              <a:ea typeface="+mn-lt"/>
              <a:cs typeface="+mn-lt"/>
            </a:endParaRPr>
          </a:p>
          <a:p>
            <a:pPr marL="285750" indent="-285750">
              <a:buFont typeface="Arial"/>
              <a:buChar char="•"/>
            </a:pPr>
            <a:r>
              <a:rPr lang="nl-NL" sz="1500" b="1">
                <a:ea typeface="+mn-lt"/>
                <a:cs typeface="+mn-lt"/>
              </a:rPr>
              <a:t>Vaststellen notulen ALV 24 juni 2025</a:t>
            </a:r>
          </a:p>
        </p:txBody>
      </p:sp>
    </p:spTree>
    <p:extLst>
      <p:ext uri="{BB962C8B-B14F-4D97-AF65-F5344CB8AC3E}">
        <p14:creationId xmlns:p14="http://schemas.microsoft.com/office/powerpoint/2010/main" val="271093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2610D-B3A0-844A-8E78-4A2AE2CF5C96}"/>
              </a:ext>
            </a:extLst>
          </p:cNvPr>
          <p:cNvSpPr>
            <a:spLocks noGrp="1"/>
          </p:cNvSpPr>
          <p:nvPr>
            <p:ph type="title"/>
          </p:nvPr>
        </p:nvSpPr>
        <p:spPr/>
        <p:txBody>
          <a:bodyPr>
            <a:normAutofit/>
          </a:bodyPr>
          <a:lstStyle/>
          <a:p>
            <a:r>
              <a:rPr lang="nl-NL" sz="4000">
                <a:solidFill>
                  <a:srgbClr val="009193"/>
                </a:solidFill>
              </a:rPr>
              <a:t>Vaststellen notulen </a:t>
            </a:r>
            <a:br>
              <a:rPr lang="nl-NL" sz="4000">
                <a:solidFill>
                  <a:srgbClr val="009193"/>
                </a:solidFill>
              </a:rPr>
            </a:br>
            <a:r>
              <a:rPr lang="nl-NL" sz="4000">
                <a:solidFill>
                  <a:srgbClr val="009193"/>
                </a:solidFill>
              </a:rPr>
              <a:t>ALV 24 juni 2025</a:t>
            </a:r>
            <a:endParaRPr lang="nl-NL" sz="4000">
              <a:solidFill>
                <a:srgbClr val="009193"/>
              </a:solidFill>
              <a:cs typeface="Calibri Light"/>
            </a:endParaRPr>
          </a:p>
        </p:txBody>
      </p:sp>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944263" y="1956476"/>
            <a:ext cx="5151737" cy="2312709"/>
          </a:xfrm>
        </p:spPr>
        <p:txBody>
          <a:bodyPr vert="horz" lIns="91440" tIns="45720" rIns="91440" bIns="45720" rtlCol="0" anchor="t">
            <a:normAutofit/>
          </a:bodyPr>
          <a:lstStyle/>
          <a:p>
            <a:pPr marL="0" indent="0">
              <a:buNone/>
            </a:pPr>
            <a:r>
              <a:rPr lang="nl-NL" sz="1500">
                <a:solidFill>
                  <a:srgbClr val="000000"/>
                </a:solidFill>
              </a:rPr>
              <a:t>Gevraagd</a:t>
            </a:r>
            <a:r>
              <a:rPr lang="nl-NL" sz="1500"/>
              <a:t> besluit: </a:t>
            </a:r>
          </a:p>
          <a:p>
            <a:r>
              <a:rPr lang="nl-NL" sz="1500"/>
              <a:t>Het bestuur vraagt de vergadering om de notulen van de ALV 24 juni 2025 goed te keuren en vast te stellen.</a:t>
            </a:r>
            <a:endParaRPr lang="nl-NL" sz="1500">
              <a:cs typeface="Calibri"/>
            </a:endParaRPr>
          </a:p>
          <a:p>
            <a:pPr marL="0" indent="0">
              <a:buNone/>
            </a:pPr>
            <a:endParaRPr lang="nl-NL" sz="1500"/>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7" name="Rechthoek 6">
            <a:extLst>
              <a:ext uri="{FF2B5EF4-FFF2-40B4-BE49-F238E27FC236}">
                <a16:creationId xmlns:a16="http://schemas.microsoft.com/office/drawing/2014/main" id="{91CE5B9F-E70F-A466-F229-BCD6B891ADF8}"/>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nl-NL" sz="1500">
                <a:ea typeface="+mn-lt"/>
                <a:cs typeface="+mn-lt"/>
              </a:rPr>
              <a:t>Opening </a:t>
            </a:r>
            <a:endParaRPr lang="en-US" sz="1500">
              <a:ea typeface="+mn-lt"/>
              <a:cs typeface="+mn-lt"/>
            </a:endParaRPr>
          </a:p>
          <a:p>
            <a:pPr marL="285750" indent="-285750">
              <a:buFont typeface="Arial"/>
              <a:buChar char="•"/>
            </a:pPr>
            <a:r>
              <a:rPr lang="nl-NL" sz="1500">
                <a:ea typeface="+mn-lt"/>
                <a:cs typeface="+mn-lt"/>
              </a:rPr>
              <a:t>Vaststellen agenda</a:t>
            </a:r>
            <a:endParaRPr lang="en-US" sz="1500">
              <a:ea typeface="+mn-lt"/>
              <a:cs typeface="+mn-lt"/>
            </a:endParaRPr>
          </a:p>
          <a:p>
            <a:pPr marL="285750" indent="-285750">
              <a:buFont typeface="Arial"/>
              <a:buChar char="•"/>
            </a:pPr>
            <a:r>
              <a:rPr lang="nl-NL" sz="1500">
                <a:ea typeface="+mn-lt"/>
                <a:cs typeface="+mn-lt"/>
              </a:rPr>
              <a:t>Mededelingen en vragen</a:t>
            </a:r>
            <a:endParaRPr lang="en-US" sz="1500">
              <a:ea typeface="+mn-lt"/>
              <a:cs typeface="+mn-lt"/>
            </a:endParaRPr>
          </a:p>
          <a:p>
            <a:pPr marL="285750" indent="-285750">
              <a:buFont typeface="Arial"/>
              <a:buChar char="•"/>
            </a:pPr>
            <a:r>
              <a:rPr lang="nl-NL" sz="1500">
                <a:ea typeface="+mn-lt"/>
                <a:cs typeface="+mn-lt"/>
              </a:rPr>
              <a:t>Het bestuur stelt zich voor</a:t>
            </a:r>
            <a:endParaRPr lang="en-US" sz="1500">
              <a:ea typeface="+mn-lt"/>
              <a:cs typeface="+mn-lt"/>
            </a:endParaRPr>
          </a:p>
          <a:p>
            <a:pPr marL="285750" indent="-285750">
              <a:buFont typeface="Arial"/>
              <a:buChar char="•"/>
            </a:pPr>
            <a:r>
              <a:rPr lang="nl-NL" sz="1500" b="1">
                <a:ea typeface="+mn-lt"/>
                <a:cs typeface="+mn-lt"/>
              </a:rPr>
              <a:t>Vaststellen notulen ALV 24 juni 2025</a:t>
            </a:r>
          </a:p>
        </p:txBody>
      </p:sp>
    </p:spTree>
    <p:extLst>
      <p:ext uri="{BB962C8B-B14F-4D97-AF65-F5344CB8AC3E}">
        <p14:creationId xmlns:p14="http://schemas.microsoft.com/office/powerpoint/2010/main" val="192872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8BBB44-E15D-1245-9F6C-08AFA074A9BB}"/>
              </a:ext>
            </a:extLst>
          </p:cNvPr>
          <p:cNvSpPr>
            <a:spLocks noGrp="1"/>
          </p:cNvSpPr>
          <p:nvPr>
            <p:ph idx="1"/>
          </p:nvPr>
        </p:nvSpPr>
        <p:spPr>
          <a:xfrm>
            <a:off x="838201" y="1566862"/>
            <a:ext cx="10677525" cy="3724275"/>
          </a:xfrm>
        </p:spPr>
        <p:txBody>
          <a:bodyPr vert="horz" lIns="91440" tIns="45720" rIns="91440" bIns="45720" rtlCol="0" anchor="t">
            <a:noAutofit/>
          </a:bodyPr>
          <a:lstStyle/>
          <a:p>
            <a:pPr>
              <a:buNone/>
            </a:pPr>
            <a:r>
              <a:rPr lang="nl-NL" sz="1500">
                <a:solidFill>
                  <a:srgbClr val="009193"/>
                </a:solidFill>
                <a:ea typeface="+mn-lt"/>
                <a:cs typeface="+mn-lt"/>
              </a:rPr>
              <a:t>Wederom vol jaar:</a:t>
            </a:r>
            <a:endParaRPr lang="nl-NL">
              <a:solidFill>
                <a:srgbClr val="009193"/>
              </a:solidFill>
              <a:cs typeface="Calibri"/>
            </a:endParaRPr>
          </a:p>
          <a:p>
            <a:pPr marL="285750" indent="-285750"/>
            <a:r>
              <a:rPr lang="nl-NL" sz="1500">
                <a:ea typeface="+mn-lt"/>
                <a:cs typeface="+mn-lt"/>
              </a:rPr>
              <a:t>De Bron is officieel geopend (vlak na vorige ALV)</a:t>
            </a:r>
          </a:p>
          <a:p>
            <a:pPr marL="285750" indent="-285750"/>
            <a:r>
              <a:rPr lang="nl-NL" sz="1500">
                <a:ea typeface="+mn-lt"/>
                <a:cs typeface="+mn-lt"/>
              </a:rPr>
              <a:t>We werken per kalenderjaar voor het versturen van de opwekgegevens naar de energieleveranciers. Voorheen deden we dit per centrale apart op verschillende momenten.</a:t>
            </a:r>
          </a:p>
          <a:p>
            <a:pPr marL="285750" indent="-285750"/>
            <a:r>
              <a:rPr lang="nl-NL" sz="1500">
                <a:ea typeface="+mn-lt"/>
                <a:cs typeface="+mn-lt"/>
              </a:rPr>
              <a:t>Jamal is najaar 2025 gestopt met zijn werkzaamheden. We danken hem voor zijn inzet. Minne heeft zijn werkzaamheden overgenomen.</a:t>
            </a:r>
          </a:p>
          <a:p>
            <a:pPr marL="285750" indent="-285750"/>
            <a:r>
              <a:rPr lang="nl-NL" sz="1500">
                <a:ea typeface="+mn-lt"/>
                <a:cs typeface="+mn-lt"/>
              </a:rPr>
              <a:t>Stella is gestopt bij Energie-U en zich volledig gaan richten op Energie van Utrecht. Ook Stella bedanken we voor haar tomeloze inzet.</a:t>
            </a:r>
          </a:p>
          <a:p>
            <a:pPr marL="285750" indent="-285750"/>
            <a:r>
              <a:rPr lang="nl-NL" sz="1500">
                <a:ea typeface="+mn-lt"/>
                <a:cs typeface="+mn-lt"/>
              </a:rPr>
              <a:t>De opwek van de centrales zijn afgelopen boekjaar naar verwachting uitgevallen. </a:t>
            </a:r>
          </a:p>
          <a:p>
            <a:pPr marL="285750" indent="-285750"/>
            <a:r>
              <a:rPr lang="nl-NL" sz="1500">
                <a:ea typeface="+mn-lt"/>
                <a:cs typeface="+mn-lt"/>
              </a:rPr>
              <a:t>Afgelopen jaar zijn er relatief veel panelen door leden te koop gezet en de lijst met zoekende deelnemers geslonken. Buurtstroom faciliteert doorverkoop, maar is niet verantwoordelijk. </a:t>
            </a:r>
          </a:p>
          <a:p>
            <a:pPr marL="742950" lvl="1" indent="-285750"/>
            <a:r>
              <a:rPr lang="nl-NL" sz="1100">
                <a:ea typeface="+mn-lt"/>
                <a:cs typeface="+mn-lt"/>
              </a:rPr>
              <a:t>In enkele gevallen lijkt verkoop het gevolg te zijn van de afschaffing van de salderingsregeling. Dit is echter een onjuiste gedachte daar de salderingsregeling geheel niets te maken heeft met de PCR en SCE regeling</a:t>
            </a:r>
            <a:endParaRPr lang="nl-NL" sz="1500" strike="sngStrike">
              <a:ea typeface="+mn-lt"/>
              <a:cs typeface="+mn-lt"/>
            </a:endParaRPr>
          </a:p>
          <a:p>
            <a:pPr marL="285750" indent="-285750"/>
            <a:r>
              <a:rPr lang="nl-NL" sz="1500">
                <a:ea typeface="+mn-lt"/>
                <a:cs typeface="+mn-lt"/>
              </a:rPr>
              <a:t>Website Buurtstroom.nl is ge-update</a:t>
            </a:r>
          </a:p>
          <a:p>
            <a:pPr marL="285750" indent="-285750"/>
            <a:endParaRPr lang="nl-NL" sz="1500">
              <a:solidFill>
                <a:srgbClr val="FF0000"/>
              </a:solidFill>
              <a:ea typeface="+mn-lt"/>
              <a:cs typeface="+mn-lt"/>
            </a:endParaRPr>
          </a:p>
          <a:p>
            <a:pPr marL="285750" indent="-285750"/>
            <a:endParaRPr lang="nl-NL" sz="1500">
              <a:solidFill>
                <a:srgbClr val="FF0000"/>
              </a:solidFill>
              <a:ea typeface="+mn-lt"/>
              <a:cs typeface="+mn-lt"/>
            </a:endParaRPr>
          </a:p>
          <a:p>
            <a:pPr marL="0" indent="0">
              <a:buNone/>
            </a:pPr>
            <a:endParaRPr lang="nl-NL" sz="1500">
              <a:ea typeface="+mn-lt"/>
              <a:cs typeface="+mn-lt"/>
            </a:endParaRPr>
          </a:p>
          <a:p>
            <a:pPr marL="285750" indent="-285750"/>
            <a:endParaRPr lang="nl-NL" sz="1500">
              <a:ea typeface="+mn-lt"/>
              <a:cs typeface="+mn-lt"/>
            </a:endParaRPr>
          </a:p>
          <a:p>
            <a:pPr marL="457200" lvl="1" indent="0">
              <a:buNone/>
            </a:pPr>
            <a:endParaRPr lang="nl-NL">
              <a:ea typeface="+mn-lt"/>
              <a:cs typeface="+mn-lt"/>
            </a:endParaRPr>
          </a:p>
          <a:p>
            <a:pPr marL="0" indent="0">
              <a:buNone/>
            </a:pPr>
            <a:endParaRPr lang="nl-NL" sz="1500">
              <a:cs typeface="Calibri" panose="020F0502020204030204"/>
            </a:endParaRPr>
          </a:p>
          <a:p>
            <a:pPr marL="0" indent="0">
              <a:buNone/>
            </a:pPr>
            <a:endParaRPr lang="nl-NL" sz="1500"/>
          </a:p>
          <a:p>
            <a:pPr marL="0" indent="0">
              <a:buNone/>
            </a:pPr>
            <a:r>
              <a:rPr lang="nl-NL" sz="1500"/>
              <a:t> </a:t>
            </a:r>
            <a:endParaRPr lang="nl-NL" sz="1500">
              <a:ea typeface="Calibri"/>
              <a:cs typeface="Calibri"/>
            </a:endParaRPr>
          </a:p>
        </p:txBody>
      </p:sp>
      <p:pic>
        <p:nvPicPr>
          <p:cNvPr id="4" name="Afbeelding 3">
            <a:extLst>
              <a:ext uri="{FF2B5EF4-FFF2-40B4-BE49-F238E27FC236}">
                <a16:creationId xmlns:a16="http://schemas.microsoft.com/office/drawing/2014/main" id="{5F49E4B9-0C47-0842-AB72-CB9B68124216}"/>
              </a:ext>
            </a:extLst>
          </p:cNvPr>
          <p:cNvPicPr>
            <a:picLocks noChangeAspect="1"/>
          </p:cNvPicPr>
          <p:nvPr/>
        </p:nvPicPr>
        <p:blipFill>
          <a:blip r:embed="rId2"/>
          <a:stretch>
            <a:fillRect/>
          </a:stretch>
        </p:blipFill>
        <p:spPr>
          <a:xfrm>
            <a:off x="0" y="5942053"/>
            <a:ext cx="12192000" cy="915947"/>
          </a:xfrm>
          <a:prstGeom prst="rect">
            <a:avLst/>
          </a:prstGeom>
        </p:spPr>
      </p:pic>
      <p:sp>
        <p:nvSpPr>
          <p:cNvPr id="5" name="Rechthoek 4">
            <a:extLst>
              <a:ext uri="{FF2B5EF4-FFF2-40B4-BE49-F238E27FC236}">
                <a16:creationId xmlns:a16="http://schemas.microsoft.com/office/drawing/2014/main" id="{D71EA1BF-D824-EE42-A56B-475C81FB1B43}"/>
              </a:ext>
            </a:extLst>
          </p:cNvPr>
          <p:cNvSpPr/>
          <p:nvPr/>
        </p:nvSpPr>
        <p:spPr>
          <a:xfrm>
            <a:off x="8155781" y="99337"/>
            <a:ext cx="3929062" cy="126382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500">
                <a:ea typeface="+mn-lt"/>
                <a:cs typeface="+mn-lt"/>
              </a:rPr>
              <a:t>2.     Jaarverslag 2025</a:t>
            </a:r>
            <a:endParaRPr lang="en-US" sz="1500">
              <a:ea typeface="+mn-lt"/>
              <a:cs typeface="+mn-lt"/>
            </a:endParaRPr>
          </a:p>
          <a:p>
            <a:pPr marL="285750" indent="-285750">
              <a:buFont typeface="Arial,Sans-Serif"/>
              <a:buChar char="•"/>
            </a:pPr>
            <a:r>
              <a:rPr lang="nl-NL" sz="1500" b="1">
                <a:ea typeface="+mn-lt"/>
                <a:cs typeface="+mn-lt"/>
              </a:rPr>
              <a:t>Algemeen jaarverslag </a:t>
            </a:r>
            <a:endParaRPr lang="en-US" sz="1500">
              <a:ea typeface="+mn-lt"/>
              <a:cs typeface="+mn-lt"/>
            </a:endParaRPr>
          </a:p>
          <a:p>
            <a:pPr marL="285750" indent="-285750">
              <a:buFont typeface="Arial,Sans-Serif"/>
              <a:buChar char="•"/>
            </a:pPr>
            <a:r>
              <a:rPr lang="nl-NL" sz="1500">
                <a:ea typeface="+mn-lt"/>
                <a:cs typeface="+mn-lt"/>
              </a:rPr>
              <a:t>Financiële jaarrekening</a:t>
            </a:r>
            <a:endParaRPr lang="en-US" sz="1500">
              <a:ea typeface="Calibri"/>
              <a:cs typeface="Calibri"/>
            </a:endParaRPr>
          </a:p>
          <a:p>
            <a:pPr marL="285750" indent="-285750">
              <a:buFont typeface="Arial,Sans-Serif"/>
              <a:buChar char="•"/>
            </a:pPr>
            <a:r>
              <a:rPr lang="nl-NL" sz="1500">
                <a:ea typeface="Calibri"/>
                <a:cs typeface="Calibri"/>
              </a:rPr>
              <a:t>Verslag Kascommissie</a:t>
            </a:r>
            <a:endParaRPr lang="en-US" sz="1500">
              <a:ea typeface="Calibri"/>
              <a:cs typeface="Calibri"/>
            </a:endParaRPr>
          </a:p>
          <a:p>
            <a:pPr marL="285750" indent="-285750">
              <a:buFont typeface="Arial,Sans-Serif"/>
              <a:buChar char="•"/>
            </a:pPr>
            <a:r>
              <a:rPr lang="nl-NL" sz="1500">
                <a:ea typeface="Calibri"/>
                <a:cs typeface="Calibri"/>
              </a:rPr>
              <a:t>Samenstelling Kascommissie</a:t>
            </a:r>
            <a:endParaRPr lang="en-US" sz="1500">
              <a:ea typeface="Calibri"/>
              <a:cs typeface="Calibri"/>
            </a:endParaRPr>
          </a:p>
        </p:txBody>
      </p:sp>
      <p:sp>
        <p:nvSpPr>
          <p:cNvPr id="6" name="Titel 1">
            <a:extLst>
              <a:ext uri="{FF2B5EF4-FFF2-40B4-BE49-F238E27FC236}">
                <a16:creationId xmlns:a16="http://schemas.microsoft.com/office/drawing/2014/main" id="{574657D0-2668-5D6C-1E79-2C52FEE8E5A0}"/>
              </a:ext>
            </a:extLst>
          </p:cNvPr>
          <p:cNvSpPr>
            <a:spLocks noGrp="1"/>
          </p:cNvSpPr>
          <p:nvPr>
            <p:ph type="title"/>
          </p:nvPr>
        </p:nvSpPr>
        <p:spPr>
          <a:xfrm>
            <a:off x="838201" y="365125"/>
            <a:ext cx="7457387" cy="1263829"/>
          </a:xfrm>
        </p:spPr>
        <p:txBody>
          <a:bodyPr>
            <a:normAutofit/>
          </a:bodyPr>
          <a:lstStyle/>
          <a:p>
            <a:r>
              <a:rPr lang="nl-NL">
                <a:solidFill>
                  <a:srgbClr val="009193"/>
                </a:solidFill>
              </a:rPr>
              <a:t>Jaarverslag 2025</a:t>
            </a:r>
            <a:endParaRPr lang="nl-NL">
              <a:solidFill>
                <a:srgbClr val="009193"/>
              </a:solidFill>
              <a:ea typeface="Calibri Light"/>
              <a:cs typeface="Calibri Light"/>
            </a:endParaRPr>
          </a:p>
        </p:txBody>
      </p:sp>
    </p:spTree>
    <p:extLst>
      <p:ext uri="{BB962C8B-B14F-4D97-AF65-F5344CB8AC3E}">
        <p14:creationId xmlns:p14="http://schemas.microsoft.com/office/powerpoint/2010/main" val="23337828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05075355D49489224D1910CD41B83" ma:contentTypeVersion="15" ma:contentTypeDescription="Een nieuw document maken." ma:contentTypeScope="" ma:versionID="2a27d81b14867c5561842af7be15a5e6">
  <xsd:schema xmlns:xsd="http://www.w3.org/2001/XMLSchema" xmlns:xs="http://www.w3.org/2001/XMLSchema" xmlns:p="http://schemas.microsoft.com/office/2006/metadata/properties" xmlns:ns2="3f522faa-3ae2-4f68-acc5-7d3e47afbf72" xmlns:ns3="7503d670-3ddd-4d95-b9f8-78ac1e10c79d" targetNamespace="http://schemas.microsoft.com/office/2006/metadata/properties" ma:root="true" ma:fieldsID="f17e81b3887f9b9ef06e37880ab314dc" ns2:_="" ns3:_="">
    <xsd:import namespace="3f522faa-3ae2-4f68-acc5-7d3e47afbf72"/>
    <xsd:import namespace="7503d670-3ddd-4d95-b9f8-78ac1e10c79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22faa-3ae2-4f68-acc5-7d3e47afb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a87f8109-4abd-4fd7-a579-cf1cae20f4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3d670-3ddd-4d95-b9f8-78ac1e10c79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0260b25-aa48-4f97-aa65-8af12102b244}" ma:internalName="TaxCatchAll" ma:showField="CatchAllData" ma:web="7503d670-3ddd-4d95-b9f8-78ac1e10c7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03d670-3ddd-4d95-b9f8-78ac1e10c79d" xsi:nil="true"/>
    <lcf76f155ced4ddcb4097134ff3c332f xmlns="3f522faa-3ae2-4f68-acc5-7d3e47afbf7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F58A0-7462-48A5-A6AC-A00D83702054}">
  <ds:schemaRefs>
    <ds:schemaRef ds:uri="3f522faa-3ae2-4f68-acc5-7d3e47afbf72"/>
    <ds:schemaRef ds:uri="7503d670-3ddd-4d95-b9f8-78ac1e10c7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48ACC5-86B8-44CF-B7F8-159A4CD008BA}">
  <ds:schemaRefs>
    <ds:schemaRef ds:uri="3f522faa-3ae2-4f68-acc5-7d3e47afbf72"/>
    <ds:schemaRef ds:uri="7503d670-3ddd-4d95-b9f8-78ac1e10c7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17FBF3-0E1B-435C-9F7E-893E5C375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Kantoorthema</vt:lpstr>
      <vt:lpstr>PowerPoint Presentation</vt:lpstr>
      <vt:lpstr>Welkom </vt:lpstr>
      <vt:lpstr>Agenda</vt:lpstr>
      <vt:lpstr>Vaststellen agenda </vt:lpstr>
      <vt:lpstr>Mededelingen en vragen</vt:lpstr>
      <vt:lpstr>Het bestuur stelt zich voor</vt:lpstr>
      <vt:lpstr>Vaststellen notulen  ALV 24 juni 2025</vt:lpstr>
      <vt:lpstr>Vaststellen notulen  ALV 24 juni 2025</vt:lpstr>
      <vt:lpstr>Jaarverslag 2025</vt:lpstr>
      <vt:lpstr>Jaarverslag 2025: Activiteiten</vt:lpstr>
      <vt:lpstr>Jaarverslag 2025: Nieuwe centrales</vt:lpstr>
      <vt:lpstr>Jaarrekening 2025</vt:lpstr>
      <vt:lpstr>Jaarrekening 2025</vt:lpstr>
      <vt:lpstr>Resultaat centrales</vt:lpstr>
      <vt:lpstr>Kosten</vt:lpstr>
      <vt:lpstr>Resultaatverbetering centrales</vt:lpstr>
      <vt:lpstr>Verhogen Margeafdrachten</vt:lpstr>
      <vt:lpstr>Verslag kascommissie</vt:lpstr>
      <vt:lpstr>Jaarrekening 2025</vt:lpstr>
      <vt:lpstr>Samenstelling kascommissie</vt:lpstr>
      <vt:lpstr>Bestuur Buurtstroom</vt:lpstr>
      <vt:lpstr>Begroting 2026</vt:lpstr>
      <vt:lpstr>Ontwikkelingen 2026</vt:lpstr>
      <vt:lpstr>Ontwikkelingen bestuur</vt:lpstr>
      <vt:lpstr>Ontwikkelingen bestuur</vt:lpstr>
      <vt:lpstr>Ontwikkelingen bestuur</vt:lpstr>
      <vt:lpstr>Ontwikkelingen bestuur</vt:lpstr>
      <vt:lpstr>Ontwikkelingen bestuur</vt:lpstr>
      <vt:lpstr>Rondvraag en 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2019 </dc:title>
  <dc:creator>Kooymans, Denice</dc:creator>
  <cp:revision>1</cp:revision>
  <dcterms:created xsi:type="dcterms:W3CDTF">2020-07-01T19:13:26Z</dcterms:created>
  <dcterms:modified xsi:type="dcterms:W3CDTF">2026-06-15T17:47:21Z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0x0101001D505075355D49489224D1910CD41B83</vt:lpwstr>
  </property>
  <property fmtid="{D5CDD505-2E9C-101B-9397-08002B2CF9AE}" pid="3" name="MediaServiceImageTags">
    <vt:lpwstr/>
  </property>
  <property fmtid="{D5CDD505-2E9C-101B-9397-08002B2CF9AE}" pid="4" name="MSIP_Label_6431d30e-c018-4f72-ad4c-e56e9d03b1f0_Enabled">
    <vt:lpwstr>true</vt:lpwstr>
  </property>
  <property fmtid="{D5CDD505-2E9C-101B-9397-08002B2CF9AE}" pid="5" name="MSIP_Label_6431d30e-c018-4f72-ad4c-e56e9d03b1f0_SetDate">
    <vt:lpwstr>2023-05-30T13:58:46Z</vt:lpwstr>
  </property>
  <property fmtid="{D5CDD505-2E9C-101B-9397-08002B2CF9AE}" pid="6" name="MSIP_Label_6431d30e-c018-4f72-ad4c-e56e9d03b1f0_Method">
    <vt:lpwstr>Standard</vt:lpwstr>
  </property>
  <property fmtid="{D5CDD505-2E9C-101B-9397-08002B2CF9AE}" pid="7" name="MSIP_Label_6431d30e-c018-4f72-ad4c-e56e9d03b1f0_Name">
    <vt:lpwstr>6431d30e-c018-4f72-ad4c-e56e9d03b1f0</vt:lpwstr>
  </property>
  <property fmtid="{D5CDD505-2E9C-101B-9397-08002B2CF9AE}" pid="8" name="MSIP_Label_6431d30e-c018-4f72-ad4c-e56e9d03b1f0_SiteId">
    <vt:lpwstr>f8be18a6-f648-4a47-be73-86d6c5c6604d</vt:lpwstr>
  </property>
  <property fmtid="{D5CDD505-2E9C-101B-9397-08002B2CF9AE}" pid="9" name="MSIP_Label_6431d30e-c018-4f72-ad4c-e56e9d03b1f0_ActionId">
    <vt:lpwstr>f46c38cc-25b3-4054-a758-0f4c4f517f88</vt:lpwstr>
  </property>
  <property fmtid="{D5CDD505-2E9C-101B-9397-08002B2CF9AE}" pid="10" name="MSIP_Label_6431d30e-c018-4f72-ad4c-e56e9d03b1f0_ContentBits">
    <vt:lpwstr>2</vt:lpwstr>
  </property>
</Properties>
</file>