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73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93B071-4B34-B032-3D52-0AAB1150E7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53056FB-5EC2-2C3A-04BD-34659B35D3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EDDB128-AEEE-400B-22B6-0F221790C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0E2D6-58B8-44B3-AF2A-7A707851E7DB}" type="datetimeFigureOut">
              <a:rPr lang="nl-NL" smtClean="0"/>
              <a:t>2-6-2026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8C2FBF4-D928-2B89-EE42-853C1303C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A0CC477-9B4B-14D2-560E-479EFBE6D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43CB-013B-487D-A1C5-58BB48303A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5777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B7D08A-4C12-A451-52FF-7F8C9AF1A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7479EF7-B700-1734-1B58-7B23EFB259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A8EE28B-47C3-32C2-25A4-EEA2FEDA5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0E2D6-58B8-44B3-AF2A-7A707851E7DB}" type="datetimeFigureOut">
              <a:rPr lang="nl-NL" smtClean="0"/>
              <a:t>2-6-2026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A2B4AD-4006-85DC-CF23-6865151A9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369DBE7-66E1-3B6D-2647-0E2BD51E1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43CB-013B-487D-A1C5-58BB48303A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0694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B3A72EE-47DB-3DB6-35B0-D7A1B01102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7DAB405-8764-C4C3-62D2-1D3D35A5B3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D2FE2FA-9C3C-9B53-9860-C67DF2154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0E2D6-58B8-44B3-AF2A-7A707851E7DB}" type="datetimeFigureOut">
              <a:rPr lang="nl-NL" smtClean="0"/>
              <a:t>2-6-2026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17FACDB-E1A6-FA15-522A-B3FA2F693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0DDD5EB-1DE8-D8BC-0427-56B6B9629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43CB-013B-487D-A1C5-58BB48303A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4791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9D3647-F762-B827-41EE-B6BBA7AE7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EE771A4-9642-AA65-51DA-EED46D277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7CB6D98-B85B-C704-9D76-0674653D4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0E2D6-58B8-44B3-AF2A-7A707851E7DB}" type="datetimeFigureOut">
              <a:rPr lang="nl-NL" smtClean="0"/>
              <a:t>2-6-2026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E6A8C16-DA64-C4A2-B97F-76FFB34E9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CA5163E-2DD5-41C6-D6DC-19183A9C9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43CB-013B-487D-A1C5-58BB48303A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233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26A83D-76E5-AC13-6E0B-F35126362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2F29339-F64F-3EAD-A8E3-6984E351A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4B2B77C-0571-F5C9-A991-57F2C2323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0E2D6-58B8-44B3-AF2A-7A707851E7DB}" type="datetimeFigureOut">
              <a:rPr lang="nl-NL" smtClean="0"/>
              <a:t>2-6-2026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6DFBE27-F5CC-3F99-FF53-5DB58EE8E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791A95D-DD18-86E9-F647-22D182837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43CB-013B-487D-A1C5-58BB48303A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5289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8537E1-0947-1434-E57C-1305563A2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35290CD-710B-72DC-2D61-2292CF61D2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CD7E676-7B05-062E-B47F-00718E8EB6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A099F29-715E-BC32-2355-D549311D5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0E2D6-58B8-44B3-AF2A-7A707851E7DB}" type="datetimeFigureOut">
              <a:rPr lang="nl-NL" smtClean="0"/>
              <a:t>2-6-2026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20FBD2C-D870-04F7-3D23-47AE0A70E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443641F-25A1-00E7-15F8-77D7F9513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43CB-013B-487D-A1C5-58BB48303A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473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D55026-18AB-84B9-D227-DC1E924C6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F1C6714-6BAD-B49C-D563-5383DDF1F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CFDE0DB-9F4D-A165-49BF-09396B65CA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5A92D1C-15B3-722C-D764-9F179E8969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209642F-97D2-25FA-9FEA-553C796A5C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6CE0AFC-6453-12CE-6B62-1BF5EC6BA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0E2D6-58B8-44B3-AF2A-7A707851E7DB}" type="datetimeFigureOut">
              <a:rPr lang="nl-NL" smtClean="0"/>
              <a:t>2-6-2026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A479E523-FFCC-BAF8-AA12-C53BFCAC4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524FBD6-6E89-47FD-A3A0-E53083933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43CB-013B-487D-A1C5-58BB48303A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979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34AB19-0F27-8C67-A1D1-4ABC1BD30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AABDFBB-0E02-6CD0-811A-7E1386A1C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0E2D6-58B8-44B3-AF2A-7A707851E7DB}" type="datetimeFigureOut">
              <a:rPr lang="nl-NL" smtClean="0"/>
              <a:t>2-6-2026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2BAC63D-2B16-1AFD-82CC-7C3D5403E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4925653-E9DB-6E1B-CB4E-EF5DC8381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43CB-013B-487D-A1C5-58BB48303A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207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2CE75B5-DC0A-B40F-4ACE-C89A97AB6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0E2D6-58B8-44B3-AF2A-7A707851E7DB}" type="datetimeFigureOut">
              <a:rPr lang="nl-NL" smtClean="0"/>
              <a:t>2-6-2026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2BB5BCA-0FA4-450B-251A-1499189CD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454EB21-F847-E9D0-523D-D531465AE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43CB-013B-487D-A1C5-58BB48303A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458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A73B4D-EE8B-12D1-6202-C1A10E693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A2C46FF-45E0-056F-159E-C9AA58AEA9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3DC85C6-B768-696D-827A-4A114BCDB9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8716066-6F54-7B2E-E3BE-9F5F25D2B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0E2D6-58B8-44B3-AF2A-7A707851E7DB}" type="datetimeFigureOut">
              <a:rPr lang="nl-NL" smtClean="0"/>
              <a:t>2-6-2026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39B6C91-C92A-6933-5914-1331A0D76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3A9B659-2DC2-FB36-B8C5-8C536DE77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43CB-013B-487D-A1C5-58BB48303A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013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638A6F-8349-1BC7-57CA-9490CB6CE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787AF1D-34FF-60A3-C227-5674B0FFE5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38415F1-61CA-9C4E-88D6-1A6C89233E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6A9761E-447A-B1DA-6232-B60C3707B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0E2D6-58B8-44B3-AF2A-7A707851E7DB}" type="datetimeFigureOut">
              <a:rPr lang="nl-NL" smtClean="0"/>
              <a:t>2-6-2026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007B63C-A418-FBC8-E670-2A37615B5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539BD17-938C-B608-707C-951A3EEE8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43CB-013B-487D-A1C5-58BB48303A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4256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ADB0E95-31D2-FA1F-20F3-CB3899D8B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DEBE8BD-962B-2746-1DAD-86B9F8B01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3E82191-BFCB-8903-0F75-4701EC0F65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70E2D6-58B8-44B3-AF2A-7A707851E7DB}" type="datetimeFigureOut">
              <a:rPr lang="nl-NL" smtClean="0"/>
              <a:t>2-6-2026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D1F1546-DD9E-2E27-555E-EF64669714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B30DED5-99BA-9D28-61D2-69C9393737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4743CB-013B-487D-A1C5-58BB48303A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0838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6">
            <a:extLst>
              <a:ext uri="{FF2B5EF4-FFF2-40B4-BE49-F238E27FC236}">
                <a16:creationId xmlns:a16="http://schemas.microsoft.com/office/drawing/2014/main" id="{F723AC15-E857-EF65-2976-CACDFED688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1767065"/>
              </p:ext>
            </p:extLst>
          </p:nvPr>
        </p:nvGraphicFramePr>
        <p:xfrm>
          <a:off x="413843" y="1255697"/>
          <a:ext cx="11171799" cy="4863004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963888">
                  <a:extLst>
                    <a:ext uri="{9D8B030D-6E8A-4147-A177-3AD203B41FA5}">
                      <a16:colId xmlns:a16="http://schemas.microsoft.com/office/drawing/2014/main" val="2196280127"/>
                    </a:ext>
                  </a:extLst>
                </a:gridCol>
                <a:gridCol w="988619">
                  <a:extLst>
                    <a:ext uri="{9D8B030D-6E8A-4147-A177-3AD203B41FA5}">
                      <a16:colId xmlns:a16="http://schemas.microsoft.com/office/drawing/2014/main" val="488510908"/>
                    </a:ext>
                  </a:extLst>
                </a:gridCol>
                <a:gridCol w="988619">
                  <a:extLst>
                    <a:ext uri="{9D8B030D-6E8A-4147-A177-3AD203B41FA5}">
                      <a16:colId xmlns:a16="http://schemas.microsoft.com/office/drawing/2014/main" val="29541877"/>
                    </a:ext>
                  </a:extLst>
                </a:gridCol>
                <a:gridCol w="988619">
                  <a:extLst>
                    <a:ext uri="{9D8B030D-6E8A-4147-A177-3AD203B41FA5}">
                      <a16:colId xmlns:a16="http://schemas.microsoft.com/office/drawing/2014/main" val="354223588"/>
                    </a:ext>
                  </a:extLst>
                </a:gridCol>
                <a:gridCol w="988619">
                  <a:extLst>
                    <a:ext uri="{9D8B030D-6E8A-4147-A177-3AD203B41FA5}">
                      <a16:colId xmlns:a16="http://schemas.microsoft.com/office/drawing/2014/main" val="4139341407"/>
                    </a:ext>
                  </a:extLst>
                </a:gridCol>
                <a:gridCol w="5253435">
                  <a:extLst>
                    <a:ext uri="{9D8B030D-6E8A-4147-A177-3AD203B41FA5}">
                      <a16:colId xmlns:a16="http://schemas.microsoft.com/office/drawing/2014/main" val="3016875135"/>
                    </a:ext>
                  </a:extLst>
                </a:gridCol>
              </a:tblGrid>
              <a:tr h="265836">
                <a:tc>
                  <a:txBody>
                    <a:bodyPr/>
                    <a:lstStyle/>
                    <a:p>
                      <a:pPr fontAlgn="b"/>
                      <a:endParaRPr lang="nl-NL" sz="1000">
                        <a:effectLst/>
                        <a:latin typeface="+mn-lt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000" dirty="0">
                          <a:effectLst/>
                          <a:latin typeface="+mn-lt"/>
                        </a:rPr>
                        <a:t>Begroting 26</a:t>
                      </a:r>
                    </a:p>
                  </a:txBody>
                  <a:tcPr marL="72000" marR="6701" marT="6701" marB="32163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000" dirty="0">
                          <a:effectLst/>
                          <a:latin typeface="+mn-lt"/>
                        </a:rPr>
                        <a:t>Realisatie 25</a:t>
                      </a:r>
                    </a:p>
                  </a:txBody>
                  <a:tcPr marL="72000" marR="6701" marT="6701" marB="32163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000" dirty="0">
                          <a:effectLst/>
                          <a:latin typeface="+mn-lt"/>
                        </a:rPr>
                        <a:t>Realisatie 24</a:t>
                      </a:r>
                    </a:p>
                  </a:txBody>
                  <a:tcPr marL="72000" marR="6701" marT="6701" marB="32163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000" dirty="0">
                          <a:effectLst/>
                          <a:latin typeface="+mn-lt"/>
                        </a:rPr>
                        <a:t>Realisatie 23</a:t>
                      </a:r>
                    </a:p>
                  </a:txBody>
                  <a:tcPr marL="72000" marR="6701" marT="6701" marB="32163" anchor="b"/>
                </a:tc>
                <a:tc>
                  <a:txBody>
                    <a:bodyPr/>
                    <a:lstStyle/>
                    <a:p>
                      <a:pPr fontAlgn="b"/>
                      <a:r>
                        <a:rPr lang="nl-NL" sz="1000" dirty="0">
                          <a:effectLst/>
                          <a:latin typeface="+mn-lt"/>
                        </a:rPr>
                        <a:t>Toelichting:</a:t>
                      </a:r>
                      <a:endParaRPr lang="nl-NL" sz="1000" i="1" dirty="0">
                        <a:effectLst/>
                        <a:latin typeface="+mn-lt"/>
                      </a:endParaRPr>
                    </a:p>
                  </a:txBody>
                  <a:tcPr marL="72000" marR="6701" marT="6701" marB="32163" anchor="b"/>
                </a:tc>
                <a:extLst>
                  <a:ext uri="{0D108BD9-81ED-4DB2-BD59-A6C34878D82A}">
                    <a16:rowId xmlns:a16="http://schemas.microsoft.com/office/drawing/2014/main" val="2993086646"/>
                  </a:ext>
                </a:extLst>
              </a:tr>
              <a:tr h="43773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l-NL" sz="1000" b="1" dirty="0">
                          <a:effectLst/>
                          <a:latin typeface="+mn-lt"/>
                        </a:rPr>
                        <a:t>Inkomsten </a:t>
                      </a:r>
                      <a:r>
                        <a:rPr lang="nl-NL" sz="1000" b="1" i="0" u="sng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(coöperatie breed)</a:t>
                      </a:r>
                      <a:endParaRPr lang="nl-NL" sz="1000" b="1" dirty="0">
                        <a:effectLst/>
                        <a:latin typeface="+mn-lt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nl-NL" sz="1000" dirty="0">
                        <a:effectLst/>
                        <a:latin typeface="+mn-lt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nl-NL" sz="1000" dirty="0">
                        <a:effectLst/>
                        <a:latin typeface="+mn-lt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nl-NL" sz="1000" dirty="0">
                        <a:effectLst/>
                        <a:latin typeface="+mn-lt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nl-NL" sz="1000" dirty="0">
                        <a:effectLst/>
                        <a:latin typeface="+mn-lt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nl-NL" sz="1000" dirty="0">
                        <a:effectLst/>
                        <a:latin typeface="+mn-lt"/>
                      </a:endParaRPr>
                    </a:p>
                  </a:txBody>
                  <a:tcPr marL="72000" marR="6701" marT="6701" marB="32163" anchor="b"/>
                </a:tc>
                <a:extLst>
                  <a:ext uri="{0D108BD9-81ED-4DB2-BD59-A6C34878D82A}">
                    <a16:rowId xmlns:a16="http://schemas.microsoft.com/office/drawing/2014/main" val="2242990889"/>
                  </a:ext>
                </a:extLst>
              </a:tr>
              <a:tr h="265836">
                <a:tc>
                  <a:txBody>
                    <a:bodyPr/>
                    <a:lstStyle/>
                    <a:p>
                      <a:pPr fontAlgn="b"/>
                      <a:r>
                        <a:rPr lang="nl-NL" sz="1000">
                          <a:effectLst/>
                          <a:latin typeface="+mn-lt"/>
                        </a:rPr>
                        <a:t>Leden Fees</a:t>
                      </a:r>
                      <a:endParaRPr lang="nl-NL" sz="1000" err="1">
                        <a:effectLst/>
                        <a:latin typeface="+mn-lt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lvl="0" algn="r" defTabSz="914400" rtl="0" eaLnBrk="1" fontAlgn="b" latinLnBrk="0" hangingPunct="1">
                        <a:buNone/>
                      </a:pPr>
                      <a:r>
                        <a:rPr lang="nl-NL" sz="10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€ 19</a:t>
                      </a:r>
                      <a:r>
                        <a:rPr lang="nl-N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.000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nl-N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€ 18.604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dirty="0">
                          <a:effectLst/>
                          <a:latin typeface="+mn-lt"/>
                        </a:rPr>
                        <a:t>€ 18.685</a:t>
                      </a:r>
                    </a:p>
                  </a:txBody>
                  <a:tcPr marL="6701" marR="72000" marT="6701" marB="32163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dirty="0">
                          <a:effectLst/>
                          <a:latin typeface="+mn-lt"/>
                        </a:rPr>
                        <a:t> € 38.104 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fontAlgn="b"/>
                      <a:r>
                        <a:rPr lang="nl-NL" sz="1000" dirty="0">
                          <a:effectLst/>
                          <a:latin typeface="+mn-lt"/>
                        </a:rPr>
                        <a:t>Van "OM | nieuwe energie", coöperatie-deel</a:t>
                      </a:r>
                    </a:p>
                  </a:txBody>
                  <a:tcPr marL="72000" marR="6701" marT="6701" marB="32163" anchor="b"/>
                </a:tc>
                <a:extLst>
                  <a:ext uri="{0D108BD9-81ED-4DB2-BD59-A6C34878D82A}">
                    <a16:rowId xmlns:a16="http://schemas.microsoft.com/office/drawing/2014/main" val="1251484651"/>
                  </a:ext>
                </a:extLst>
              </a:tr>
              <a:tr h="265836">
                <a:tc>
                  <a:txBody>
                    <a:bodyPr/>
                    <a:lstStyle/>
                    <a:p>
                      <a:pPr fontAlgn="b"/>
                      <a:r>
                        <a:rPr lang="nl-NL" sz="1000">
                          <a:effectLst/>
                          <a:latin typeface="+mn-lt"/>
                        </a:rPr>
                        <a:t>Bijdrage beheer centrales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lvl="0" algn="r" defTabSz="914400" rtl="0" eaLnBrk="1" fontAlgn="b" latinLnBrk="0" hangingPunct="1">
                        <a:buNone/>
                      </a:pPr>
                      <a:r>
                        <a:rPr lang="nl-NL" sz="10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</a:t>
                      </a:r>
                      <a:r>
                        <a:rPr lang="nl-N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17.000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nl-N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€ 16.674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dirty="0">
                          <a:effectLst/>
                          <a:latin typeface="+mn-lt"/>
                        </a:rPr>
                        <a:t>€ 14.386</a:t>
                      </a:r>
                    </a:p>
                  </a:txBody>
                  <a:tcPr marL="6701" marR="72000" marT="6701" marB="32163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dirty="0">
                          <a:effectLst/>
                          <a:latin typeface="+mn-lt"/>
                        </a:rPr>
                        <a:t> € 14.142 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fontAlgn="b"/>
                      <a:r>
                        <a:rPr lang="nl-NL" sz="1000" dirty="0">
                          <a:effectLst/>
                          <a:latin typeface="+mn-lt"/>
                        </a:rPr>
                        <a:t>Vanuit de 12 draaiende centrales, vanaf medio 2025, 13 centrales</a:t>
                      </a:r>
                      <a:endParaRPr lang="nl-NL" sz="1000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72000" marR="6701" marT="6701" marB="32163" anchor="b"/>
                </a:tc>
                <a:extLst>
                  <a:ext uri="{0D108BD9-81ED-4DB2-BD59-A6C34878D82A}">
                    <a16:rowId xmlns:a16="http://schemas.microsoft.com/office/drawing/2014/main" val="3317385371"/>
                  </a:ext>
                </a:extLst>
              </a:tr>
              <a:tr h="265836">
                <a:tc>
                  <a:txBody>
                    <a:bodyPr/>
                    <a:lstStyle/>
                    <a:p>
                      <a:pPr fontAlgn="b"/>
                      <a:r>
                        <a:rPr lang="nl-NL" sz="1000" dirty="0">
                          <a:effectLst/>
                          <a:latin typeface="+mn-lt"/>
                        </a:rPr>
                        <a:t>Overig 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lvl="0" algn="r" defTabSz="914400" rtl="0" eaLnBrk="1" fontAlgn="b" latinLnBrk="0" hangingPunct="1">
                        <a:buNone/>
                      </a:pPr>
                      <a:r>
                        <a:rPr lang="nl-N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nl-N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€ 1.670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dirty="0">
                          <a:effectLst/>
                          <a:latin typeface="+mn-lt"/>
                        </a:rPr>
                        <a:t> € 5</a:t>
                      </a:r>
                    </a:p>
                  </a:txBody>
                  <a:tcPr marL="6701" marR="72000" marT="6701" marB="32163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dirty="0">
                          <a:effectLst/>
                          <a:latin typeface="+mn-lt"/>
                        </a:rPr>
                        <a:t> € 98 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fontAlgn="b"/>
                      <a:r>
                        <a:rPr lang="nl-NL" sz="1000" dirty="0">
                          <a:effectLst/>
                          <a:latin typeface="+mn-lt"/>
                        </a:rPr>
                        <a:t>Rente, afronding, incidenteel</a:t>
                      </a:r>
                    </a:p>
                  </a:txBody>
                  <a:tcPr marL="72000" marR="6701" marT="6701" marB="32163" anchor="b"/>
                </a:tc>
                <a:extLst>
                  <a:ext uri="{0D108BD9-81ED-4DB2-BD59-A6C34878D82A}">
                    <a16:rowId xmlns:a16="http://schemas.microsoft.com/office/drawing/2014/main" val="3453484024"/>
                  </a:ext>
                </a:extLst>
              </a:tr>
              <a:tr h="265836">
                <a:tc>
                  <a:txBody>
                    <a:bodyPr/>
                    <a:lstStyle/>
                    <a:p>
                      <a:pPr fontAlgn="b"/>
                      <a:r>
                        <a:rPr lang="nl-NL" sz="1000" dirty="0">
                          <a:effectLst/>
                          <a:latin typeface="+mn-lt"/>
                        </a:rPr>
                        <a:t>Totaal:</a:t>
                      </a:r>
                      <a:endParaRPr lang="nl-NL" sz="1000" i="1" dirty="0">
                        <a:effectLst/>
                        <a:latin typeface="+mn-lt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nl-NL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nl-N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€ 36.947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dirty="0">
                          <a:effectLst/>
                          <a:latin typeface="+mn-lt"/>
                        </a:rPr>
                        <a:t>€ 33.076</a:t>
                      </a:r>
                    </a:p>
                  </a:txBody>
                  <a:tcPr marL="6701" marR="72000" marT="6701" marB="32163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dirty="0">
                          <a:effectLst/>
                          <a:latin typeface="+mn-lt"/>
                        </a:rPr>
                        <a:t> € 50.557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fontAlgn="b"/>
                      <a:endParaRPr lang="nl-NL" sz="1000" dirty="0">
                        <a:effectLst/>
                        <a:latin typeface="+mn-lt"/>
                      </a:endParaRPr>
                    </a:p>
                  </a:txBody>
                  <a:tcPr marL="72000" marR="6701" marT="6701" marB="32163" anchor="b"/>
                </a:tc>
                <a:extLst>
                  <a:ext uri="{0D108BD9-81ED-4DB2-BD59-A6C34878D82A}">
                    <a16:rowId xmlns:a16="http://schemas.microsoft.com/office/drawing/2014/main" val="3262153771"/>
                  </a:ext>
                </a:extLst>
              </a:tr>
              <a:tr h="265836">
                <a:tc>
                  <a:txBody>
                    <a:bodyPr/>
                    <a:lstStyle/>
                    <a:p>
                      <a:pPr fontAlgn="b"/>
                      <a:endParaRPr lang="nl-NL" sz="1000">
                        <a:effectLst/>
                        <a:latin typeface="+mn-lt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nl-N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€ 36.000 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nl-NL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fontAlgn="b"/>
                      <a:endParaRPr lang="nl-NL" sz="1000" dirty="0">
                        <a:effectLst/>
                        <a:latin typeface="+mn-lt"/>
                      </a:endParaRPr>
                    </a:p>
                  </a:txBody>
                  <a:tcPr marL="6701" marR="72000" marT="6701" marB="32163" anchor="b"/>
                </a:tc>
                <a:tc>
                  <a:txBody>
                    <a:bodyPr/>
                    <a:lstStyle/>
                    <a:p>
                      <a:pPr fontAlgn="b"/>
                      <a:endParaRPr lang="nl-NL" sz="1000" dirty="0">
                        <a:effectLst/>
                        <a:latin typeface="+mn-lt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fontAlgn="b"/>
                      <a:endParaRPr lang="nl-NL" sz="1000" dirty="0">
                        <a:effectLst/>
                        <a:latin typeface="+mn-lt"/>
                      </a:endParaRPr>
                    </a:p>
                  </a:txBody>
                  <a:tcPr marL="72000" marR="6701" marT="6701" marB="32163" anchor="b"/>
                </a:tc>
                <a:extLst>
                  <a:ext uri="{0D108BD9-81ED-4DB2-BD59-A6C34878D82A}">
                    <a16:rowId xmlns:a16="http://schemas.microsoft.com/office/drawing/2014/main" val="3334045498"/>
                  </a:ext>
                </a:extLst>
              </a:tr>
              <a:tr h="265836">
                <a:tc>
                  <a:txBody>
                    <a:bodyPr/>
                    <a:lstStyle/>
                    <a:p>
                      <a:pPr fontAlgn="b"/>
                      <a:r>
                        <a:rPr lang="nl-NL" sz="1000" b="1" u="sng" dirty="0">
                          <a:effectLst/>
                          <a:latin typeface="+mn-lt"/>
                        </a:rPr>
                        <a:t>Kosten (coöperatie breed)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nl-NL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nl-NL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fontAlgn="b"/>
                      <a:endParaRPr lang="nl-NL" sz="1000" dirty="0">
                        <a:effectLst/>
                        <a:latin typeface="+mn-lt"/>
                      </a:endParaRPr>
                    </a:p>
                  </a:txBody>
                  <a:tcPr marL="6701" marR="72000" marT="6701" marB="32163" anchor="b"/>
                </a:tc>
                <a:tc>
                  <a:txBody>
                    <a:bodyPr/>
                    <a:lstStyle/>
                    <a:p>
                      <a:pPr fontAlgn="b"/>
                      <a:endParaRPr lang="nl-NL" sz="1000" dirty="0">
                        <a:effectLst/>
                        <a:latin typeface="+mn-lt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fontAlgn="b"/>
                      <a:endParaRPr lang="nl-NL" sz="1000">
                        <a:effectLst/>
                        <a:latin typeface="+mn-lt"/>
                      </a:endParaRPr>
                    </a:p>
                  </a:txBody>
                  <a:tcPr marL="72000" marR="6701" marT="6701" marB="32163" anchor="b"/>
                </a:tc>
                <a:extLst>
                  <a:ext uri="{0D108BD9-81ED-4DB2-BD59-A6C34878D82A}">
                    <a16:rowId xmlns:a16="http://schemas.microsoft.com/office/drawing/2014/main" val="3814378086"/>
                  </a:ext>
                </a:extLst>
              </a:tr>
              <a:tr h="265836">
                <a:tc>
                  <a:txBody>
                    <a:bodyPr/>
                    <a:lstStyle/>
                    <a:p>
                      <a:pPr fontAlgn="b"/>
                      <a:endParaRPr lang="nl-NL" sz="1000">
                        <a:effectLst/>
                        <a:latin typeface="+mn-lt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nl-NL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nl-NL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fontAlgn="b"/>
                      <a:endParaRPr lang="nl-NL" sz="1000" dirty="0">
                        <a:effectLst/>
                        <a:latin typeface="+mn-lt"/>
                      </a:endParaRPr>
                    </a:p>
                  </a:txBody>
                  <a:tcPr marL="6701" marR="72000" marT="6701" marB="32163" anchor="b"/>
                </a:tc>
                <a:tc>
                  <a:txBody>
                    <a:bodyPr/>
                    <a:lstStyle/>
                    <a:p>
                      <a:pPr fontAlgn="b"/>
                      <a:endParaRPr lang="nl-NL" sz="1000" dirty="0">
                        <a:effectLst/>
                        <a:latin typeface="+mn-lt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fontAlgn="b"/>
                      <a:endParaRPr lang="nl-NL" sz="1000" dirty="0">
                        <a:effectLst/>
                        <a:latin typeface="+mn-lt"/>
                      </a:endParaRPr>
                    </a:p>
                  </a:txBody>
                  <a:tcPr marL="72000" marR="6701" marT="6701" marB="32163" anchor="b"/>
                </a:tc>
                <a:extLst>
                  <a:ext uri="{0D108BD9-81ED-4DB2-BD59-A6C34878D82A}">
                    <a16:rowId xmlns:a16="http://schemas.microsoft.com/office/drawing/2014/main" val="1444277464"/>
                  </a:ext>
                </a:extLst>
              </a:tr>
              <a:tr h="265836">
                <a:tc>
                  <a:txBody>
                    <a:bodyPr/>
                    <a:lstStyle/>
                    <a:p>
                      <a:pPr fontAlgn="b"/>
                      <a:r>
                        <a:rPr lang="nl-NL" sz="1000">
                          <a:effectLst/>
                          <a:latin typeface="+mn-lt"/>
                        </a:rPr>
                        <a:t>Centrales draaiend houden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nl-N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€ 18.000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nl-N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€ 18.107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dirty="0">
                          <a:effectLst/>
                          <a:latin typeface="+mn-lt"/>
                        </a:rPr>
                        <a:t>€  15.883</a:t>
                      </a:r>
                    </a:p>
                  </a:txBody>
                  <a:tcPr marL="6701" marR="72000" marT="6701" marB="32163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dirty="0">
                          <a:effectLst/>
                          <a:latin typeface="+mn-lt"/>
                        </a:rPr>
                        <a:t> € 14.352 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fontAlgn="b"/>
                      <a:r>
                        <a:rPr lang="nl-NL" sz="1000" dirty="0">
                          <a:effectLst/>
                          <a:latin typeface="+mn-lt"/>
                        </a:rPr>
                        <a:t>Onderhoud &amp; Monitoring, project- en ledenadministratie </a:t>
                      </a:r>
                      <a:endParaRPr lang="nl-NL" sz="1000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72000" marR="6701" marT="6701" marB="32163" anchor="b"/>
                </a:tc>
                <a:extLst>
                  <a:ext uri="{0D108BD9-81ED-4DB2-BD59-A6C34878D82A}">
                    <a16:rowId xmlns:a16="http://schemas.microsoft.com/office/drawing/2014/main" val="1303935794"/>
                  </a:ext>
                </a:extLst>
              </a:tr>
              <a:tr h="437732">
                <a:tc>
                  <a:txBody>
                    <a:bodyPr/>
                    <a:lstStyle/>
                    <a:p>
                      <a:pPr fontAlgn="b"/>
                      <a:r>
                        <a:rPr lang="nl-NL" sz="1000">
                          <a:effectLst/>
                          <a:latin typeface="+mn-lt"/>
                        </a:rPr>
                        <a:t>Incidenteel Centrales draaiend</a:t>
                      </a:r>
                      <a:endParaRPr lang="nl-NL" sz="1000" i="1">
                        <a:effectLst/>
                        <a:latin typeface="+mn-lt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nl-NL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€18.800   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000" dirty="0">
                          <a:effectLst/>
                          <a:latin typeface="+mn-lt"/>
                        </a:rPr>
                        <a:t>€  8.265</a:t>
                      </a:r>
                    </a:p>
                  </a:txBody>
                  <a:tcPr marL="6701" marR="72000" marT="6701" marB="32163" anchor="b"/>
                </a:tc>
                <a:tc>
                  <a:txBody>
                    <a:bodyPr/>
                    <a:lstStyle/>
                    <a:p>
                      <a:pPr fontAlgn="b"/>
                      <a:endParaRPr lang="nl-NL" sz="1000" i="1" dirty="0">
                        <a:effectLst/>
                        <a:latin typeface="+mn-lt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fontAlgn="b"/>
                      <a:r>
                        <a:rPr lang="nl-NL" sz="1000" dirty="0">
                          <a:effectLst/>
                          <a:latin typeface="+mn-lt"/>
                        </a:rPr>
                        <a:t>Scope 12 onderzoek, onderhoud en verbeteringen van centrales</a:t>
                      </a:r>
                      <a:endParaRPr lang="nl-NL" sz="1000" i="1" dirty="0">
                        <a:effectLst/>
                        <a:latin typeface="+mn-lt"/>
                      </a:endParaRPr>
                    </a:p>
                  </a:txBody>
                  <a:tcPr marL="72000" marR="6701" marT="6701" marB="32163" anchor="b"/>
                </a:tc>
                <a:extLst>
                  <a:ext uri="{0D108BD9-81ED-4DB2-BD59-A6C34878D82A}">
                    <a16:rowId xmlns:a16="http://schemas.microsoft.com/office/drawing/2014/main" val="3988126444"/>
                  </a:ext>
                </a:extLst>
              </a:tr>
              <a:tr h="265836">
                <a:tc>
                  <a:txBody>
                    <a:bodyPr/>
                    <a:lstStyle/>
                    <a:p>
                      <a:pPr fontAlgn="b"/>
                      <a:r>
                        <a:rPr lang="nl-NL" sz="1000" dirty="0">
                          <a:effectLst/>
                          <a:latin typeface="+mn-lt"/>
                        </a:rPr>
                        <a:t>Coöperatie draaiend houden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nl-N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€ 17.000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nl-N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€ 15.302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dirty="0">
                          <a:effectLst/>
                          <a:latin typeface="+mn-lt"/>
                        </a:rPr>
                        <a:t> € 11.524</a:t>
                      </a:r>
                    </a:p>
                  </a:txBody>
                  <a:tcPr marL="6701" marR="72000" marT="6701" marB="32163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dirty="0">
                          <a:effectLst/>
                          <a:latin typeface="+mn-lt"/>
                        </a:rPr>
                        <a:t> € 13.498 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fontAlgn="b"/>
                      <a:r>
                        <a:rPr lang="nl-NL" sz="1000" dirty="0">
                          <a:effectLst/>
                          <a:latin typeface="+mn-lt"/>
                        </a:rPr>
                        <a:t>Verzekeringen, bankkosten, financiële administratie</a:t>
                      </a:r>
                    </a:p>
                  </a:txBody>
                  <a:tcPr marL="72000" marR="6701" marT="6701" marB="32163" anchor="b"/>
                </a:tc>
                <a:extLst>
                  <a:ext uri="{0D108BD9-81ED-4DB2-BD59-A6C34878D82A}">
                    <a16:rowId xmlns:a16="http://schemas.microsoft.com/office/drawing/2014/main" val="3274122144"/>
                  </a:ext>
                </a:extLst>
              </a:tr>
              <a:tr h="265836">
                <a:tc>
                  <a:txBody>
                    <a:bodyPr/>
                    <a:lstStyle/>
                    <a:p>
                      <a:pPr fontAlgn="b"/>
                      <a:r>
                        <a:rPr lang="nl-NL" sz="1000">
                          <a:effectLst/>
                          <a:latin typeface="+mn-lt"/>
                        </a:rPr>
                        <a:t>Acquisitie 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nl-N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€ 1.000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nl-N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€ 1.035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dirty="0">
                          <a:effectLst/>
                          <a:latin typeface="+mn-lt"/>
                        </a:rPr>
                        <a:t> € 1.035</a:t>
                      </a:r>
                    </a:p>
                  </a:txBody>
                  <a:tcPr marL="6701" marR="72000" marT="6701" marB="32163" anchor="b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000" dirty="0">
                          <a:effectLst/>
                          <a:latin typeface="+mn-lt"/>
                        </a:rPr>
                        <a:t>  € 1.774  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fontAlgn="b"/>
                      <a:r>
                        <a:rPr lang="nl-NL" sz="1000" dirty="0">
                          <a:effectLst/>
                          <a:latin typeface="+mn-lt"/>
                        </a:rPr>
                        <a:t>Acquisitie nieuwe daken/projecten </a:t>
                      </a:r>
                    </a:p>
                  </a:txBody>
                  <a:tcPr marL="72000" marR="6701" marT="6701" marB="32163" anchor="b"/>
                </a:tc>
                <a:extLst>
                  <a:ext uri="{0D108BD9-81ED-4DB2-BD59-A6C34878D82A}">
                    <a16:rowId xmlns:a16="http://schemas.microsoft.com/office/drawing/2014/main" val="1962047564"/>
                  </a:ext>
                </a:extLst>
              </a:tr>
              <a:tr h="265836">
                <a:tc>
                  <a:txBody>
                    <a:bodyPr/>
                    <a:lstStyle/>
                    <a:p>
                      <a:pPr fontAlgn="b"/>
                      <a:endParaRPr lang="nl-NL" sz="1000" dirty="0">
                        <a:effectLst/>
                        <a:latin typeface="+mn-lt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nl-NL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nl-NL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fontAlgn="b"/>
                      <a:endParaRPr lang="nl-NL" sz="1000" dirty="0">
                        <a:effectLst/>
                        <a:latin typeface="+mn-lt"/>
                      </a:endParaRPr>
                    </a:p>
                  </a:txBody>
                  <a:tcPr marL="6701" marR="72000" marT="6701" marB="32163" anchor="b"/>
                </a:tc>
                <a:tc>
                  <a:txBody>
                    <a:bodyPr/>
                    <a:lstStyle/>
                    <a:p>
                      <a:pPr algn="r" fontAlgn="b"/>
                      <a:endParaRPr lang="nl-NL" sz="1000" dirty="0">
                        <a:effectLst/>
                        <a:latin typeface="+mn-lt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fontAlgn="b"/>
                      <a:endParaRPr lang="nl-NL" sz="1000" dirty="0">
                        <a:effectLst/>
                        <a:latin typeface="+mn-lt"/>
                      </a:endParaRPr>
                    </a:p>
                  </a:txBody>
                  <a:tcPr marL="72000" marR="6701" marT="6701" marB="32163" anchor="b"/>
                </a:tc>
                <a:extLst>
                  <a:ext uri="{0D108BD9-81ED-4DB2-BD59-A6C34878D82A}">
                    <a16:rowId xmlns:a16="http://schemas.microsoft.com/office/drawing/2014/main" val="825298802"/>
                  </a:ext>
                </a:extLst>
              </a:tr>
              <a:tr h="265836">
                <a:tc>
                  <a:txBody>
                    <a:bodyPr/>
                    <a:lstStyle/>
                    <a:p>
                      <a:pPr fontAlgn="b"/>
                      <a:r>
                        <a:rPr lang="nl-NL" sz="1000" dirty="0">
                          <a:effectLst/>
                          <a:latin typeface="+mn-lt"/>
                        </a:rPr>
                        <a:t>Totaal:</a:t>
                      </a:r>
                      <a:endParaRPr lang="nl-NL" sz="1000" i="1" dirty="0">
                        <a:effectLst/>
                        <a:latin typeface="+mn-lt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nl-N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€ 36.000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nl-N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€ 53.244 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dirty="0">
                          <a:effectLst/>
                          <a:latin typeface="+mn-lt"/>
                        </a:rPr>
                        <a:t> € 36.707</a:t>
                      </a:r>
                    </a:p>
                  </a:txBody>
                  <a:tcPr marL="6701" marR="72000" marT="6701" marB="32163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dirty="0">
                          <a:effectLst/>
                          <a:latin typeface="+mn-lt"/>
                        </a:rPr>
                        <a:t> € 29.623 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fontAlgn="b"/>
                      <a:endParaRPr lang="nl-NL" sz="1000" dirty="0">
                        <a:effectLst/>
                        <a:latin typeface="+mn-lt"/>
                      </a:endParaRPr>
                    </a:p>
                  </a:txBody>
                  <a:tcPr marL="72000" marR="6701" marT="6701" marB="32163" anchor="b"/>
                </a:tc>
                <a:extLst>
                  <a:ext uri="{0D108BD9-81ED-4DB2-BD59-A6C34878D82A}">
                    <a16:rowId xmlns:a16="http://schemas.microsoft.com/office/drawing/2014/main" val="4155699105"/>
                  </a:ext>
                </a:extLst>
              </a:tr>
              <a:tr h="265836">
                <a:tc>
                  <a:txBody>
                    <a:bodyPr/>
                    <a:lstStyle/>
                    <a:p>
                      <a:pPr fontAlgn="b"/>
                      <a:endParaRPr lang="nl-NL" sz="1000" i="1" dirty="0">
                        <a:effectLst/>
                        <a:latin typeface="+mn-lt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nl-NL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nl-NL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algn="r" fontAlgn="b"/>
                      <a:endParaRPr lang="nl-NL" sz="1000" dirty="0">
                        <a:effectLst/>
                        <a:latin typeface="+mn-lt"/>
                      </a:endParaRPr>
                    </a:p>
                  </a:txBody>
                  <a:tcPr marL="6701" marR="72000" marT="6701" marB="32163" anchor="b"/>
                </a:tc>
                <a:tc>
                  <a:txBody>
                    <a:bodyPr/>
                    <a:lstStyle/>
                    <a:p>
                      <a:pPr algn="r" fontAlgn="b"/>
                      <a:endParaRPr lang="nl-NL" sz="1000" dirty="0">
                        <a:effectLst/>
                        <a:latin typeface="+mn-lt"/>
                      </a:endParaRP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fontAlgn="b"/>
                      <a:endParaRPr lang="nl-NL" sz="1000" dirty="0">
                        <a:effectLst/>
                        <a:latin typeface="+mn-lt"/>
                      </a:endParaRPr>
                    </a:p>
                  </a:txBody>
                  <a:tcPr marL="72000" marR="6701" marT="6701" marB="32163" anchor="b"/>
                </a:tc>
                <a:extLst>
                  <a:ext uri="{0D108BD9-81ED-4DB2-BD59-A6C34878D82A}">
                    <a16:rowId xmlns:a16="http://schemas.microsoft.com/office/drawing/2014/main" val="431288813"/>
                  </a:ext>
                </a:extLst>
              </a:tr>
              <a:tr h="26583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nl-NL" sz="10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Resultaat (</a:t>
                      </a:r>
                      <a:r>
                        <a:rPr lang="nl-NL" sz="1000" b="1" u="sng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Cooperatie</a:t>
                      </a:r>
                      <a:r>
                        <a:rPr lang="nl-NL" sz="10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breed)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nl-NL" sz="10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l-N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</a:t>
                      </a:r>
                      <a:r>
                        <a:rPr lang="nl-NL" sz="10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nl-NL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-</a:t>
                      </a:r>
                      <a:r>
                        <a:rPr lang="nl-NL" sz="10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16.297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dirty="0">
                          <a:effectLst/>
                          <a:latin typeface="+mn-lt"/>
                        </a:rPr>
                        <a:t> € -3.631</a:t>
                      </a:r>
                    </a:p>
                  </a:txBody>
                  <a:tcPr marL="6701" marR="72000" marT="6701" marB="32163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dirty="0">
                          <a:effectLst/>
                          <a:latin typeface="+mn-lt"/>
                        </a:rPr>
                        <a:t> € 20.934</a:t>
                      </a:r>
                    </a:p>
                  </a:txBody>
                  <a:tcPr marL="6701" marR="6701" marT="6701" marB="32163" anchor="b"/>
                </a:tc>
                <a:tc>
                  <a:txBody>
                    <a:bodyPr/>
                    <a:lstStyle/>
                    <a:p>
                      <a:pPr fontAlgn="b"/>
                      <a:endParaRPr lang="nl-NL" sz="1000" dirty="0">
                        <a:effectLst/>
                        <a:latin typeface="+mn-lt"/>
                      </a:endParaRPr>
                    </a:p>
                  </a:txBody>
                  <a:tcPr marL="72000" marR="6701" marT="6701" marB="32163" anchor="b"/>
                </a:tc>
                <a:extLst>
                  <a:ext uri="{0D108BD9-81ED-4DB2-BD59-A6C34878D82A}">
                    <a16:rowId xmlns:a16="http://schemas.microsoft.com/office/drawing/2014/main" val="1525821898"/>
                  </a:ext>
                </a:extLst>
              </a:tr>
            </a:tbl>
          </a:graphicData>
        </a:graphic>
      </p:graphicFrame>
      <p:sp>
        <p:nvSpPr>
          <p:cNvPr id="6" name="Tekstvak 5">
            <a:extLst>
              <a:ext uri="{FF2B5EF4-FFF2-40B4-BE49-F238E27FC236}">
                <a16:creationId xmlns:a16="http://schemas.microsoft.com/office/drawing/2014/main" id="{E0D5CA3A-E7D8-DA6A-324B-977707A58BC3}"/>
              </a:ext>
            </a:extLst>
          </p:cNvPr>
          <p:cNvSpPr txBox="1"/>
          <p:nvPr/>
        </p:nvSpPr>
        <p:spPr>
          <a:xfrm>
            <a:off x="321013" y="554633"/>
            <a:ext cx="3094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Buurtstroom begroting 2026</a:t>
            </a:r>
          </a:p>
        </p:txBody>
      </p:sp>
    </p:spTree>
    <p:extLst>
      <p:ext uri="{BB962C8B-B14F-4D97-AF65-F5344CB8AC3E}">
        <p14:creationId xmlns:p14="http://schemas.microsoft.com/office/powerpoint/2010/main" val="55770940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</Words>
  <Application>Microsoft Office PowerPoint</Application>
  <PresentationFormat>Breedbeeld</PresentationFormat>
  <Paragraphs>63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Vlis, Thomas van der</dc:creator>
  <cp:lastModifiedBy>Vlis, Thomas van der</cp:lastModifiedBy>
  <cp:revision>1</cp:revision>
  <dcterms:created xsi:type="dcterms:W3CDTF">2026-06-02T20:00:25Z</dcterms:created>
  <dcterms:modified xsi:type="dcterms:W3CDTF">2026-06-02T20:00:25Z</dcterms:modified>
</cp:coreProperties>
</file>